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9"/>
  </p:notesMasterIdLst>
  <p:sldIdLst>
    <p:sldId id="261" r:id="rId5"/>
    <p:sldId id="270" r:id="rId6"/>
    <p:sldId id="272" r:id="rId7"/>
    <p:sldId id="281" r:id="rId8"/>
    <p:sldId id="280" r:id="rId9"/>
    <p:sldId id="271" r:id="rId10"/>
    <p:sldId id="275" r:id="rId11"/>
    <p:sldId id="278" r:id="rId12"/>
    <p:sldId id="274" r:id="rId13"/>
    <p:sldId id="279" r:id="rId14"/>
    <p:sldId id="276" r:id="rId15"/>
    <p:sldId id="283" r:id="rId16"/>
    <p:sldId id="282" r:id="rId17"/>
    <p:sldId id="263" r:id="rId18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1FB0DE"/>
    <a:srgbClr val="F9F9F9"/>
    <a:srgbClr val="001A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630" autoAdjust="0"/>
    <p:restoredTop sz="80517" autoAdjust="0"/>
  </p:normalViewPr>
  <p:slideViewPr>
    <p:cSldViewPr snapToGrid="0">
      <p:cViewPr varScale="1">
        <p:scale>
          <a:sx n="62" d="100"/>
          <a:sy n="62" d="100"/>
        </p:scale>
        <p:origin x="255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0BFFFE-F187-412D-9A53-D7D7AC52F534}" type="datetimeFigureOut">
              <a:rPr lang="fr-FR" smtClean="0"/>
              <a:t>25/01/2025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098382-DCD1-448E-99C6-646DE2A9D96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576131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martinfowler.com/bliki/DevOpsCulture.html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/>
              <a:t>Theorie</a:t>
            </a:r>
            <a:r>
              <a:rPr lang="fr-FR" dirty="0"/>
              <a:t> du </a:t>
            </a:r>
            <a:r>
              <a:rPr lang="fr-FR" dirty="0" err="1"/>
              <a:t>devops</a:t>
            </a:r>
            <a:r>
              <a:rPr lang="fr-FR" dirty="0"/>
              <a:t> en 7 points (</a:t>
            </a:r>
            <a:r>
              <a:rPr lang="fr-FR" dirty="0" err="1"/>
              <a:t>cf</a:t>
            </a:r>
            <a:r>
              <a:rPr lang="fr-FR" dirty="0"/>
              <a:t> mail)</a:t>
            </a:r>
            <a:br>
              <a:rPr lang="fr-FR" dirty="0"/>
            </a:br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dirty="0">
                <a:solidFill>
                  <a:srgbClr val="000000"/>
                </a:solidFill>
                <a:latin typeface="Inter 24pt" panose="02000503000000020004" pitchFamily="2" charset="0"/>
              </a:rPr>
              <a:t>1.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dirty="0">
                <a:solidFill>
                  <a:srgbClr val="000000"/>
                </a:solidFill>
                <a:latin typeface="Inter 24pt" panose="02000503000000020004" pitchFamily="2" charset="0"/>
              </a:rPr>
              <a:t>Exemples: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dirty="0">
                <a:solidFill>
                  <a:srgbClr val="000000"/>
                </a:solidFill>
                <a:latin typeface="Inter 24pt" panose="02000503000000020004" pitchFamily="2" charset="0"/>
              </a:rPr>
              <a:t>Un script automatique qui testera votre code  avant de le transmettre au reste de l’équipe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dirty="0">
                <a:solidFill>
                  <a:srgbClr val="000000"/>
                </a:solidFill>
                <a:latin typeface="Inter 24pt" panose="02000503000000020004" pitchFamily="2" charset="0"/>
              </a:rPr>
              <a:t>Un script qui déploie automatiquement la production de la journée sur l’environnement de l’équipe de teste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1200" dirty="0">
              <a:solidFill>
                <a:srgbClr val="000000"/>
              </a:solidFill>
              <a:latin typeface="Inter 24pt" panose="02000503000000020004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dirty="0">
                <a:solidFill>
                  <a:srgbClr val="000000"/>
                </a:solidFill>
                <a:latin typeface="Inter 24pt" panose="02000503000000020004" pitchFamily="2" charset="0"/>
              </a:rPr>
              <a:t>2.</a:t>
            </a:r>
            <a:br>
              <a:rPr lang="fr-FR" sz="1200" dirty="0">
                <a:solidFill>
                  <a:srgbClr val="000000"/>
                </a:solidFill>
                <a:latin typeface="Inter 24pt" panose="02000503000000020004" pitchFamily="2" charset="0"/>
              </a:rPr>
            </a:br>
            <a:r>
              <a:rPr lang="fr-FR" sz="1200" dirty="0">
                <a:solidFill>
                  <a:srgbClr val="000000"/>
                </a:solidFill>
                <a:latin typeface="Inter 24pt" panose="02000503000000020004" pitchFamily="2" charset="0"/>
              </a:rPr>
              <a:t>Une équipe système ne peut pas comprendre pleinement l’impact de tel ou tel amélioration qui est demandée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dirty="0">
                <a:solidFill>
                  <a:srgbClr val="000000"/>
                </a:solidFill>
                <a:latin typeface="Inter 24pt" panose="02000503000000020004" pitchFamily="2" charset="0"/>
              </a:rPr>
              <a:t>Un développeur ne peut pas comprendre pleinement la charge de travail demandée à une équipe système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dirty="0">
                <a:solidFill>
                  <a:srgbClr val="000000"/>
                </a:solidFill>
                <a:latin typeface="Inter 24pt" panose="02000503000000020004" pitchFamily="2" charset="0"/>
              </a:rPr>
              <a:t>Un projet perd du temps lorsque deux équipes , à la culture et aux intérêt </a:t>
            </a:r>
            <a:r>
              <a:rPr lang="fr-FR" sz="1200" dirty="0" err="1">
                <a:solidFill>
                  <a:srgbClr val="000000"/>
                </a:solidFill>
                <a:latin typeface="Inter 24pt" panose="02000503000000020004" pitchFamily="2" charset="0"/>
              </a:rPr>
              <a:t>different</a:t>
            </a:r>
            <a:r>
              <a:rPr lang="fr-FR" sz="1200" dirty="0">
                <a:solidFill>
                  <a:srgbClr val="000000"/>
                </a:solidFill>
                <a:latin typeface="Inter 24pt" panose="02000503000000020004" pitchFamily="2" charset="0"/>
              </a:rPr>
              <a:t> , doivent collaborer.</a:t>
            </a:r>
            <a:br>
              <a:rPr lang="fr-FR" sz="1200" dirty="0">
                <a:solidFill>
                  <a:srgbClr val="000000"/>
                </a:solidFill>
                <a:latin typeface="Inter 24pt" panose="02000503000000020004" pitchFamily="2" charset="0"/>
              </a:rPr>
            </a:br>
            <a:r>
              <a:rPr lang="fr-FR" sz="1200" dirty="0">
                <a:solidFill>
                  <a:srgbClr val="000000"/>
                </a:solidFill>
                <a:latin typeface="Inter 24pt" panose="02000503000000020004" pitchFamily="2" charset="0"/>
              </a:rPr>
              <a:t>Si par une évolution de la technologie , une équipe se retrouve à pouvoir avec ses propre connaissance élargir le champ de ses réalisation,  </a:t>
            </a:r>
          </a:p>
          <a:p>
            <a:endParaRPr lang="fr-FR" dirty="0"/>
          </a:p>
          <a:p>
            <a:r>
              <a:rPr lang="fr-FR" dirty="0"/>
              <a:t>3.</a:t>
            </a:r>
            <a:br>
              <a:rPr lang="fr-FR" dirty="0"/>
            </a:b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98382-DCD1-448E-99C6-646DE2A9D963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088363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dirty="0">
                <a:hlinkClick r:id="rId3"/>
              </a:rPr>
              <a:t>https://martinfowler.com/bliki/DevOpsCulture.html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98382-DCD1-448E-99C6-646DE2A9D963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643131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Hébergé  dans une VM </a:t>
            </a:r>
            <a:r>
              <a:rPr lang="fr-FR" dirty="0" err="1"/>
              <a:t>digitalOcean</a:t>
            </a:r>
            <a:r>
              <a:rPr lang="fr-FR" dirty="0"/>
              <a:t> , le terrain d’installation va comporter un serveur Node </a:t>
            </a:r>
            <a:r>
              <a:rPr lang="fr-FR" dirty="0" err="1"/>
              <a:t>Js</a:t>
            </a:r>
            <a:r>
              <a:rPr lang="fr-FR" dirty="0"/>
              <a:t> , un processus d’exécution d’une </a:t>
            </a:r>
            <a:r>
              <a:rPr lang="fr-FR" dirty="0" err="1"/>
              <a:t>github</a:t>
            </a:r>
            <a:r>
              <a:rPr lang="fr-FR" dirty="0"/>
              <a:t> action ainsi que tout l’attirail d’un serveur web  </a:t>
            </a:r>
            <a:br>
              <a:rPr lang="fr-FR" dirty="0"/>
            </a:br>
            <a:r>
              <a:rPr lang="fr-FR" dirty="0"/>
              <a:t>Equipé de Next.js , le serveur </a:t>
            </a:r>
            <a:r>
              <a:rPr lang="fr-FR" dirty="0" err="1"/>
              <a:t>node</a:t>
            </a:r>
            <a:r>
              <a:rPr lang="fr-FR" dirty="0"/>
              <a:t> fera tourner le code d’une application localisé dans un repo </a:t>
            </a:r>
            <a:r>
              <a:rPr lang="fr-FR" dirty="0" err="1"/>
              <a:t>github</a:t>
            </a:r>
            <a:r>
              <a:rPr lang="fr-FR" dirty="0"/>
              <a:t> 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98382-DCD1-448E-99C6-646DE2A9D963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200970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/>
              <a:t>Grace à un script simple , l’application Ansible  va être capable , en quelques secondes , de transformer la VM vide de digital </a:t>
            </a:r>
            <a:r>
              <a:rPr lang="fr-FR" dirty="0" err="1"/>
              <a:t>Ocean</a:t>
            </a:r>
            <a:r>
              <a:rPr lang="fr-FR" dirty="0"/>
              <a:t> , en machine cible</a:t>
            </a:r>
            <a:br>
              <a:rPr lang="fr-FR" dirty="0"/>
            </a:br>
            <a:r>
              <a:rPr lang="fr-FR" dirty="0"/>
              <a:t>Animation : Ansible fait apparaitre logos au fur et à mesure</a:t>
            </a:r>
            <a:br>
              <a:rPr lang="fr-FR" dirty="0"/>
            </a:br>
            <a:br>
              <a:rPr lang="fr-FR" dirty="0"/>
            </a:br>
            <a:r>
              <a:rPr lang="fr-FR" dirty="0" err="1"/>
              <a:t>Livecoding</a:t>
            </a:r>
            <a:r>
              <a:rPr lang="fr-FR" dirty="0"/>
              <a:t> IAC (sur une autre VM pour le </a:t>
            </a:r>
            <a:r>
              <a:rPr lang="fr-FR" dirty="0" err="1"/>
              <a:t>meetup</a:t>
            </a:r>
            <a:r>
              <a:rPr lang="fr-FR" dirty="0"/>
              <a:t>)</a:t>
            </a:r>
          </a:p>
          <a:p>
            <a:pPr marL="0" indent="0">
              <a:buNone/>
            </a:pPr>
            <a:r>
              <a:rPr lang="fr-FR" dirty="0"/>
              <a:t>-&gt; 10 minutes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/>
              <a:t>Les scripts ansible pour la vraie démo (juste show et commentaire)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98382-DCD1-448E-99C6-646DE2A9D963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950838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b="1" dirty="0"/>
              <a:t>On:</a:t>
            </a:r>
          </a:p>
          <a:p>
            <a:r>
              <a:rPr lang="fr-FR" b="0" dirty="0"/>
              <a:t>Le ou les évènements qui déclenchent le script</a:t>
            </a:r>
            <a:br>
              <a:rPr lang="fr-FR" b="0" dirty="0"/>
            </a:br>
            <a:r>
              <a:rPr lang="fr-FR" b="0" dirty="0"/>
              <a:t>Des combinaisons incroyablement </a:t>
            </a:r>
            <a:r>
              <a:rPr lang="fr-FR" b="0" dirty="0" err="1"/>
              <a:t>richent</a:t>
            </a:r>
            <a:r>
              <a:rPr lang="fr-FR" b="0" dirty="0"/>
              <a:t> sont disponibles </a:t>
            </a:r>
          </a:p>
          <a:p>
            <a:r>
              <a:rPr lang="fr-FR" b="0" dirty="0"/>
              <a:t>Ex: lorsqu’on ferme une PR , lorsqu’on </a:t>
            </a:r>
            <a:r>
              <a:rPr lang="fr-FR" b="0" dirty="0" err="1"/>
              <a:t>cree</a:t>
            </a:r>
            <a:r>
              <a:rPr lang="fr-FR" b="0" dirty="0"/>
              <a:t> un label ….</a:t>
            </a:r>
          </a:p>
          <a:p>
            <a:endParaRPr lang="fr-FR" b="1" dirty="0"/>
          </a:p>
          <a:p>
            <a:r>
              <a:rPr lang="fr-FR" b="1" dirty="0"/>
              <a:t>Runs-on:</a:t>
            </a:r>
            <a:br>
              <a:rPr lang="fr-FR" dirty="0"/>
            </a:br>
            <a:r>
              <a:rPr lang="fr-FR" dirty="0"/>
              <a:t>Une VM classique hébergée sur le serveur </a:t>
            </a:r>
            <a:r>
              <a:rPr lang="fr-FR" dirty="0" err="1"/>
              <a:t>Github</a:t>
            </a:r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Une machine plus puissante proposée par </a:t>
            </a:r>
            <a:r>
              <a:rPr lang="fr-FR" dirty="0" err="1"/>
              <a:t>Github</a:t>
            </a:r>
            <a:r>
              <a:rPr lang="fr-FR" dirty="0"/>
              <a:t> et intitulée </a:t>
            </a:r>
            <a:r>
              <a:rPr lang="fr-FR" dirty="0" err="1"/>
              <a:t>larger</a:t>
            </a:r>
            <a:r>
              <a:rPr lang="fr-FR" dirty="0"/>
              <a:t> </a:t>
            </a:r>
            <a:r>
              <a:rPr lang="fr-FR" dirty="0" err="1"/>
              <a:t>runner</a:t>
            </a:r>
            <a:br>
              <a:rPr lang="fr-FR" dirty="0"/>
            </a:br>
            <a:r>
              <a:rPr lang="fr-FR" dirty="0"/>
              <a:t>Une machine gérée par le propriétaire du repo  </a:t>
            </a:r>
          </a:p>
          <a:p>
            <a:endParaRPr lang="fr-FR" dirty="0"/>
          </a:p>
          <a:p>
            <a:r>
              <a:rPr lang="fr-FR" b="1" dirty="0"/>
              <a:t>Les actions à déclencher:</a:t>
            </a:r>
          </a:p>
          <a:p>
            <a:r>
              <a:rPr lang="fr-FR" b="1" dirty="0"/>
              <a:t>Ici</a:t>
            </a:r>
          </a:p>
          <a:p>
            <a:br>
              <a:rPr lang="fr-FR" dirty="0"/>
            </a:b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98382-DCD1-448E-99C6-646DE2A9D963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870142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  <a:p>
            <a:r>
              <a:rPr lang="fr-FR" sz="1200" dirty="0">
                <a:solidFill>
                  <a:schemeClr val="tx2"/>
                </a:solidFill>
                <a:latin typeface="Inter" panose="02000503000000020004" pitchFamily="50" charset="0"/>
              </a:rPr>
              <a:t>Un fichier permet au Dev de définir comment le code sera construit testé et </a:t>
            </a:r>
            <a:r>
              <a:rPr lang="fr-FR" sz="1200" dirty="0" err="1">
                <a:solidFill>
                  <a:schemeClr val="tx2"/>
                </a:solidFill>
                <a:latin typeface="Inter" panose="02000503000000020004" pitchFamily="50" charset="0"/>
              </a:rPr>
              <a:t>déployé.Il</a:t>
            </a:r>
            <a:r>
              <a:rPr lang="fr-FR" sz="1200" dirty="0">
                <a:solidFill>
                  <a:schemeClr val="tx2"/>
                </a:solidFill>
                <a:latin typeface="Inter" panose="02000503000000020004" pitchFamily="50" charset="0"/>
              </a:rPr>
              <a:t> supprime le </a:t>
            </a:r>
            <a:r>
              <a:rPr lang="fr-FR" sz="1200" dirty="0" err="1">
                <a:solidFill>
                  <a:schemeClr val="tx2"/>
                </a:solidFill>
                <a:latin typeface="Inter" panose="02000503000000020004" pitchFamily="50" charset="0"/>
              </a:rPr>
              <a:t>cloisement</a:t>
            </a:r>
            <a:r>
              <a:rPr lang="fr-FR" sz="1200" dirty="0">
                <a:solidFill>
                  <a:schemeClr val="tx2"/>
                </a:solidFill>
                <a:latin typeface="Inter" panose="02000503000000020004" pitchFamily="50" charset="0"/>
              </a:rPr>
              <a:t> entre le dev et l’admin système.</a:t>
            </a:r>
            <a:br>
              <a:rPr lang="fr-FR" sz="1200" dirty="0">
                <a:solidFill>
                  <a:schemeClr val="tx2"/>
                </a:solidFill>
                <a:latin typeface="Inter" panose="02000503000000020004" pitchFamily="50" charset="0"/>
              </a:rPr>
            </a:br>
            <a:endParaRPr lang="fr-FR" sz="1200" dirty="0">
              <a:solidFill>
                <a:schemeClr val="tx2"/>
              </a:solidFill>
              <a:latin typeface="Inter" panose="02000503000000020004" pitchFamily="50" charset="0"/>
            </a:endParaRPr>
          </a:p>
          <a:p>
            <a:endParaRPr lang="fr-FR" dirty="0"/>
          </a:p>
          <a:p>
            <a:r>
              <a:rPr lang="fr-FR" dirty="0"/>
              <a:t>DEMO</a:t>
            </a:r>
            <a:br>
              <a:rPr lang="fr-FR" dirty="0"/>
            </a:br>
            <a:r>
              <a:rPr lang="fr-FR" dirty="0"/>
              <a:t>Montrer </a:t>
            </a:r>
            <a:r>
              <a:rPr lang="fr-FR" dirty="0" err="1"/>
              <a:t>etat</a:t>
            </a:r>
            <a:r>
              <a:rPr lang="fr-FR" dirty="0"/>
              <a:t> n</a:t>
            </a:r>
          </a:p>
          <a:p>
            <a:r>
              <a:rPr lang="fr-FR" dirty="0"/>
              <a:t>Un commit + push (sur la </a:t>
            </a:r>
            <a:r>
              <a:rPr lang="fr-FR" dirty="0" err="1"/>
              <a:t>mainline</a:t>
            </a:r>
            <a:r>
              <a:rPr lang="fr-FR" dirty="0"/>
              <a:t> i.e. pas la cible) </a:t>
            </a:r>
          </a:p>
          <a:p>
            <a:r>
              <a:rPr lang="fr-FR" dirty="0"/>
              <a:t>Montrer </a:t>
            </a:r>
            <a:r>
              <a:rPr lang="fr-FR" dirty="0" err="1"/>
              <a:t>etat</a:t>
            </a:r>
            <a:r>
              <a:rPr lang="fr-FR" dirty="0"/>
              <a:t> n+1</a:t>
            </a:r>
          </a:p>
          <a:p>
            <a:r>
              <a:rPr lang="fr-FR" dirty="0"/>
              <a:t>Voir la </a:t>
            </a:r>
            <a:r>
              <a:rPr lang="fr-FR" dirty="0" err="1"/>
              <a:t>github</a:t>
            </a:r>
            <a:r>
              <a:rPr lang="fr-FR" dirty="0"/>
              <a:t> action , code et traces d’exécution</a:t>
            </a:r>
          </a:p>
          <a:p>
            <a:endParaRPr lang="fr-FR" dirty="0"/>
          </a:p>
          <a:p>
            <a:r>
              <a:rPr lang="fr-FR" dirty="0"/>
              <a:t>Notez la concentration du dev , pas une goutte de sueur pour réinstaller le serveur 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98382-DCD1-448E-99C6-646DE2A9D963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538114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Démo PR + workflow Jira</a:t>
            </a:r>
          </a:p>
          <a:p>
            <a:endParaRPr lang="fr-FR" dirty="0"/>
          </a:p>
          <a:p>
            <a:r>
              <a:rPr lang="fr-FR" dirty="0"/>
              <a:t>Un commit + push + PR</a:t>
            </a:r>
          </a:p>
          <a:p>
            <a:r>
              <a:rPr lang="fr-FR" dirty="0"/>
              <a:t>Voir les interactions avec Jira</a:t>
            </a:r>
          </a:p>
          <a:p>
            <a:r>
              <a:rPr lang="fr-FR" dirty="0"/>
              <a:t>Comparaison avec ce qui a été présenté au EXPERT DAY 2024 « REX CDF Logicielle »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98382-DCD1-448E-99C6-646DE2A9D963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464061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uver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Une image contenant habits, Visage humain, personne, homme&#10;&#10;Description générée automatiquement">
            <a:extLst>
              <a:ext uri="{FF2B5EF4-FFF2-40B4-BE49-F238E27FC236}">
                <a16:creationId xmlns:a16="http://schemas.microsoft.com/office/drawing/2014/main" id="{2D71BCAC-8EA1-6C96-DF64-E845A0971FF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40156" r="-840"/>
          <a:stretch/>
        </p:blipFill>
        <p:spPr>
          <a:xfrm>
            <a:off x="0" y="0"/>
            <a:ext cx="6239435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047EDF2-06BE-E93A-E6AC-EF2B59845C25}"/>
              </a:ext>
            </a:extLst>
          </p:cNvPr>
          <p:cNvSpPr/>
          <p:nvPr userDrawn="1"/>
        </p:nvSpPr>
        <p:spPr>
          <a:xfrm>
            <a:off x="8429625" y="-5595"/>
            <a:ext cx="3762375" cy="6863972"/>
          </a:xfrm>
          <a:prstGeom prst="rect">
            <a:avLst/>
          </a:prstGeom>
          <a:solidFill>
            <a:srgbClr val="001A2B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fr-FR" dirty="0"/>
          </a:p>
        </p:txBody>
      </p:sp>
      <p:pic>
        <p:nvPicPr>
          <p:cNvPr id="5" name="Image 4" descr="Une image contenant cercle, capture d’écran&#10;&#10;Description générée automatiquement">
            <a:extLst>
              <a:ext uri="{FF2B5EF4-FFF2-40B4-BE49-F238E27FC236}">
                <a16:creationId xmlns:a16="http://schemas.microsoft.com/office/drawing/2014/main" id="{989E2DD9-3500-1EFD-E2F6-B0BDDBE3807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038" b="15038"/>
          <a:stretch/>
        </p:blipFill>
        <p:spPr>
          <a:xfrm rot="10800000">
            <a:off x="4738716" y="-11945"/>
            <a:ext cx="5690721" cy="6869945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ECE3D564-60F6-A3F8-FA04-D557A233A2D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726189" y="1037940"/>
            <a:ext cx="1567978" cy="1282891"/>
          </a:xfrm>
          <a:prstGeom prst="rect">
            <a:avLst/>
          </a:prstGeom>
        </p:spPr>
      </p:pic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A1F31A7F-1C06-0463-FDFA-A9BB65F74FBA}"/>
              </a:ext>
            </a:extLst>
          </p:cNvPr>
          <p:cNvCxnSpPr>
            <a:cxnSpLocks/>
          </p:cNvCxnSpPr>
          <p:nvPr userDrawn="1"/>
        </p:nvCxnSpPr>
        <p:spPr>
          <a:xfrm>
            <a:off x="6738528" y="2790825"/>
            <a:ext cx="354330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18343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itre + Sous-Chap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EBDB68F-FAF6-998E-1255-79D997B4AC21}"/>
              </a:ext>
            </a:extLst>
          </p:cNvPr>
          <p:cNvSpPr/>
          <p:nvPr userDrawn="1"/>
        </p:nvSpPr>
        <p:spPr>
          <a:xfrm>
            <a:off x="0" y="1"/>
            <a:ext cx="6490447" cy="6863972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E47A6486-52B5-AA0E-D75E-22F6DC55CD1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97335" y="0"/>
            <a:ext cx="3544047" cy="6858000"/>
          </a:xfrm>
          <a:prstGeom prst="rect">
            <a:avLst/>
          </a:prstGeom>
        </p:spPr>
        <p:txBody>
          <a:bodyPr anchor="ctr"/>
          <a:lstStyle>
            <a:lvl1pPr marL="342900" indent="-342900">
              <a:buFont typeface="+mj-lt"/>
              <a:buAutoNum type="arabicPeriod"/>
              <a:defRPr sz="1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pic>
        <p:nvPicPr>
          <p:cNvPr id="14" name="Image 13" descr="Une image contenant cercle, capture d’écran&#10;&#10;Description générée automatiquement">
            <a:extLst>
              <a:ext uri="{FF2B5EF4-FFF2-40B4-BE49-F238E27FC236}">
                <a16:creationId xmlns:a16="http://schemas.microsoft.com/office/drawing/2014/main" id="{CC7D7386-A2B3-1987-B220-7D1556495AD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038" b="15038"/>
          <a:stretch/>
        </p:blipFill>
        <p:spPr>
          <a:xfrm rot="10800000">
            <a:off x="4738716" y="-11945"/>
            <a:ext cx="5690721" cy="686994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FEDEB28-AA7F-2DCD-EDD5-02FDF481D9EB}"/>
              </a:ext>
            </a:extLst>
          </p:cNvPr>
          <p:cNvSpPr/>
          <p:nvPr userDrawn="1"/>
        </p:nvSpPr>
        <p:spPr>
          <a:xfrm>
            <a:off x="8429625" y="5973"/>
            <a:ext cx="3762375" cy="6863971"/>
          </a:xfrm>
          <a:prstGeom prst="rect">
            <a:avLst/>
          </a:prstGeom>
          <a:solidFill>
            <a:srgbClr val="001A2B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fr-FR" dirty="0"/>
          </a:p>
        </p:txBody>
      </p:sp>
      <p:sp>
        <p:nvSpPr>
          <p:cNvPr id="3" name="Espace réservé du texte 6">
            <a:extLst>
              <a:ext uri="{FF2B5EF4-FFF2-40B4-BE49-F238E27FC236}">
                <a16:creationId xmlns:a16="http://schemas.microsoft.com/office/drawing/2014/main" id="{0B3C3E4D-B116-1F2E-B36B-5309820949D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008884" y="1"/>
            <a:ext cx="914400" cy="6857998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lnSpc>
                <a:spcPct val="100000"/>
              </a:lnSpc>
              <a:buNone/>
              <a:defRPr lang="fr-FR" sz="59500" b="1" dirty="0">
                <a:solidFill>
                  <a:schemeClr val="bg1">
                    <a:alpha val="6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1pPr>
          </a:lstStyle>
          <a:p>
            <a:pPr marL="914400" lvl="0" indent="-1143000" algn="ctr">
              <a:spcBef>
                <a:spcPct val="0"/>
              </a:spcBef>
            </a:pPr>
            <a:r>
              <a:rPr lang="fr-FR" dirty="0"/>
              <a:t>x</a:t>
            </a:r>
          </a:p>
        </p:txBody>
      </p:sp>
      <p:sp>
        <p:nvSpPr>
          <p:cNvPr id="4" name="Titre 11">
            <a:extLst>
              <a:ext uri="{FF2B5EF4-FFF2-40B4-BE49-F238E27FC236}">
                <a16:creationId xmlns:a16="http://schemas.microsoft.com/office/drawing/2014/main" id="{D9CA497A-9A26-5ADA-D6EA-96AA64EDB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8716" y="2518152"/>
            <a:ext cx="7454736" cy="1809749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lang="fr-FR" sz="2400" b="1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1pPr>
          </a:lstStyle>
          <a:p>
            <a:pPr marL="0" lvl="0" indent="-228600">
              <a:buFont typeface="Arial" panose="020B0604020202020204" pitchFamily="34" charset="0"/>
            </a:pPr>
            <a:r>
              <a:rPr lang="fr-FR" dirty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28564935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924CFB3-D618-7D10-22BA-974656CFECCB}"/>
              </a:ext>
            </a:extLst>
          </p:cNvPr>
          <p:cNvSpPr/>
          <p:nvPr userDrawn="1"/>
        </p:nvSpPr>
        <p:spPr>
          <a:xfrm>
            <a:off x="0" y="1"/>
            <a:ext cx="12191999" cy="6863972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Espace réservé du texte 6">
            <a:extLst>
              <a:ext uri="{FF2B5EF4-FFF2-40B4-BE49-F238E27FC236}">
                <a16:creationId xmlns:a16="http://schemas.microsoft.com/office/drawing/2014/main" id="{29D48BE6-0A1E-55E3-BFA8-DEF372B4BDE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638799" y="1"/>
            <a:ext cx="914400" cy="6857998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lnSpc>
                <a:spcPct val="100000"/>
              </a:lnSpc>
              <a:buNone/>
              <a:defRPr lang="fr-FR" sz="59500" b="1" dirty="0">
                <a:solidFill>
                  <a:schemeClr val="bg1">
                    <a:alpha val="6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1pPr>
          </a:lstStyle>
          <a:p>
            <a:pPr marL="914400" lvl="0" indent="-1143000" algn="ctr">
              <a:spcBef>
                <a:spcPct val="0"/>
              </a:spcBef>
            </a:pPr>
            <a:r>
              <a:rPr lang="fr-FR" dirty="0"/>
              <a:t>x</a:t>
            </a:r>
          </a:p>
        </p:txBody>
      </p:sp>
      <p:sp>
        <p:nvSpPr>
          <p:cNvPr id="4" name="Titre 11">
            <a:extLst>
              <a:ext uri="{FF2B5EF4-FFF2-40B4-BE49-F238E27FC236}">
                <a16:creationId xmlns:a16="http://schemas.microsoft.com/office/drawing/2014/main" id="{D9CA497A-9A26-5ADA-D6EA-96AA64EDB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3625" y="2524125"/>
            <a:ext cx="7524750" cy="1809749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lang="fr-FR" sz="2400" b="1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1pPr>
          </a:lstStyle>
          <a:p>
            <a:pPr marL="0" lvl="0" indent="-228600">
              <a:buFont typeface="Arial" panose="020B0604020202020204" pitchFamily="34" charset="0"/>
            </a:pPr>
            <a:r>
              <a:rPr lang="fr-FR" dirty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31532087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mai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re 11">
            <a:extLst>
              <a:ext uri="{FF2B5EF4-FFF2-40B4-BE49-F238E27FC236}">
                <a16:creationId xmlns:a16="http://schemas.microsoft.com/office/drawing/2014/main" id="{BA6B29B9-E525-75A1-D6E1-AED208325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-1"/>
            <a:ext cx="9544050" cy="714693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lang="fr-FR" sz="1800" b="1" dirty="0">
                <a:solidFill>
                  <a:schemeClr val="accent5"/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1pPr>
          </a:lstStyle>
          <a:p>
            <a:pPr marL="0" lvl="0" indent="-228600">
              <a:buFont typeface="Arial" panose="020B0604020202020204" pitchFamily="34" charset="0"/>
            </a:pPr>
            <a:r>
              <a:rPr lang="fr-FR" dirty="0"/>
              <a:t>Modifiez le style du titre</a:t>
            </a:r>
          </a:p>
        </p:txBody>
      </p:sp>
      <p:sp>
        <p:nvSpPr>
          <p:cNvPr id="14" name="Espace réservé du texte 13">
            <a:extLst>
              <a:ext uri="{FF2B5EF4-FFF2-40B4-BE49-F238E27FC236}">
                <a16:creationId xmlns:a16="http://schemas.microsoft.com/office/drawing/2014/main" id="{89F16991-4604-4877-F2A4-C329A3BF0B6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44500" y="727390"/>
            <a:ext cx="11271250" cy="5686109"/>
          </a:xfrm>
          <a:prstGeom prst="rect">
            <a:avLst/>
          </a:prstGeom>
        </p:spPr>
        <p:txBody>
          <a:bodyPr lIns="0" tIns="360000" rIns="0" bIns="360000" anchor="ctr"/>
          <a:lstStyle>
            <a:lvl1pPr marL="342900" indent="-342900">
              <a:lnSpc>
                <a:spcPct val="100000"/>
              </a:lnSpc>
              <a:buAutoNum type="arabicPeriod"/>
              <a:defRPr lang="fr-FR" sz="1800" b="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1pPr>
            <a:lvl2pPr>
              <a:defRPr lang="fr-FR" sz="1200" b="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2pPr>
            <a:lvl3pPr>
              <a:defRPr lang="fr-FR" sz="1100" b="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3pPr>
            <a:lvl4pPr>
              <a:defRPr lang="fr-FR" sz="1050" b="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4pPr>
            <a:lvl5pPr>
              <a:defRPr lang="fr-FR" sz="1050" b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5pPr>
          </a:lstStyle>
          <a:p>
            <a:pPr lvl="0"/>
            <a:r>
              <a:rPr lang="fr-FR" dirty="0"/>
              <a:t>Sommaire</a:t>
            </a:r>
          </a:p>
          <a:p>
            <a:pPr lvl="0"/>
            <a:r>
              <a:rPr lang="fr-FR" dirty="0"/>
              <a:t>Sommaire</a:t>
            </a:r>
          </a:p>
          <a:p>
            <a:pPr lvl="0"/>
            <a:r>
              <a:rPr lang="fr-FR" dirty="0"/>
              <a:t>Sommaire</a:t>
            </a:r>
          </a:p>
        </p:txBody>
      </p:sp>
    </p:spTree>
    <p:extLst>
      <p:ext uri="{BB962C8B-B14F-4D97-AF65-F5344CB8AC3E}">
        <p14:creationId xmlns:p14="http://schemas.microsoft.com/office/powerpoint/2010/main" val="22770739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re 11">
            <a:extLst>
              <a:ext uri="{FF2B5EF4-FFF2-40B4-BE49-F238E27FC236}">
                <a16:creationId xmlns:a16="http://schemas.microsoft.com/office/drawing/2014/main" id="{BA6B29B9-E525-75A1-D6E1-AED208325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-1"/>
            <a:ext cx="9544050" cy="714693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lang="fr-FR" sz="1800" b="1" dirty="0">
                <a:solidFill>
                  <a:schemeClr val="accent5"/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1pPr>
          </a:lstStyle>
          <a:p>
            <a:pPr marL="0" lvl="0" indent="-228600">
              <a:buFont typeface="Arial" panose="020B0604020202020204" pitchFamily="34" charset="0"/>
            </a:pPr>
            <a:r>
              <a:rPr lang="fr-FR" dirty="0"/>
              <a:t>Modifiez le style du titre</a:t>
            </a:r>
          </a:p>
        </p:txBody>
      </p:sp>
      <p:sp>
        <p:nvSpPr>
          <p:cNvPr id="14" name="Espace réservé du texte 13">
            <a:extLst>
              <a:ext uri="{FF2B5EF4-FFF2-40B4-BE49-F238E27FC236}">
                <a16:creationId xmlns:a16="http://schemas.microsoft.com/office/drawing/2014/main" id="{89F16991-4604-4877-F2A4-C329A3BF0B6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4500" y="727390"/>
            <a:ext cx="11271250" cy="5686109"/>
          </a:xfrm>
          <a:prstGeom prst="rect">
            <a:avLst/>
          </a:prstGeom>
        </p:spPr>
        <p:txBody>
          <a:bodyPr lIns="0" tIns="360000" rIns="0" bIns="360000"/>
          <a:lstStyle>
            <a:lvl1pPr marL="0" indent="0">
              <a:buNone/>
              <a:defRPr lang="fr-FR" sz="1400" b="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1pPr>
            <a:lvl2pPr>
              <a:defRPr lang="fr-FR" sz="1200" b="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2pPr>
            <a:lvl3pPr>
              <a:defRPr lang="fr-FR" sz="1100" b="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3pPr>
            <a:lvl4pPr>
              <a:defRPr lang="fr-FR" sz="1050" b="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4pPr>
            <a:lvl5pPr>
              <a:defRPr lang="fr-FR" sz="1050" b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200820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+ Sous-Chap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re 11">
            <a:extLst>
              <a:ext uri="{FF2B5EF4-FFF2-40B4-BE49-F238E27FC236}">
                <a16:creationId xmlns:a16="http://schemas.microsoft.com/office/drawing/2014/main" id="{BA6B29B9-E525-75A1-D6E1-AED208325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-1"/>
            <a:ext cx="9544050" cy="714693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lang="fr-FR" sz="1800" b="1" dirty="0">
                <a:solidFill>
                  <a:schemeClr val="accent5"/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1pPr>
          </a:lstStyle>
          <a:p>
            <a:pPr marL="0" lvl="0" indent="-228600">
              <a:buFont typeface="Arial" panose="020B0604020202020204" pitchFamily="34" charset="0"/>
            </a:pPr>
            <a:r>
              <a:rPr lang="fr-FR" dirty="0"/>
              <a:t>Modifiez le style du titre</a:t>
            </a:r>
          </a:p>
        </p:txBody>
      </p:sp>
      <p:sp>
        <p:nvSpPr>
          <p:cNvPr id="14" name="Espace réservé du texte 13">
            <a:extLst>
              <a:ext uri="{FF2B5EF4-FFF2-40B4-BE49-F238E27FC236}">
                <a16:creationId xmlns:a16="http://schemas.microsoft.com/office/drawing/2014/main" id="{89F16991-4604-4877-F2A4-C329A3BF0B6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4500" y="1041926"/>
            <a:ext cx="11271250" cy="5371573"/>
          </a:xfrm>
          <a:prstGeom prst="rect">
            <a:avLst/>
          </a:prstGeom>
        </p:spPr>
        <p:txBody>
          <a:bodyPr lIns="0" tIns="360000" rIns="0" bIns="360000"/>
          <a:lstStyle>
            <a:lvl1pPr marL="0" indent="0">
              <a:buNone/>
              <a:defRPr lang="fr-FR" sz="1400" b="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1pPr>
            <a:lvl2pPr>
              <a:defRPr lang="fr-FR" sz="1200" b="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2pPr>
            <a:lvl3pPr>
              <a:defRPr lang="fr-FR" sz="1100" b="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3pPr>
            <a:lvl4pPr>
              <a:defRPr lang="fr-FR" sz="1050" b="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4pPr>
            <a:lvl5pPr>
              <a:defRPr lang="fr-FR" sz="1050" b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D1438C5-3766-03E5-0CC9-AD00527F5D30}"/>
              </a:ext>
            </a:extLst>
          </p:cNvPr>
          <p:cNvSpPr/>
          <p:nvPr userDrawn="1"/>
        </p:nvSpPr>
        <p:spPr>
          <a:xfrm>
            <a:off x="0" y="724217"/>
            <a:ext cx="11721726" cy="31326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Espace réservé du texte 7">
            <a:extLst>
              <a:ext uri="{FF2B5EF4-FFF2-40B4-BE49-F238E27FC236}">
                <a16:creationId xmlns:a16="http://schemas.microsoft.com/office/drawing/2014/main" id="{200E66BE-9C65-FA10-93CE-10C897836DF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4500" y="719139"/>
            <a:ext cx="9544050" cy="313262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None/>
              <a:defRPr lang="fr-FR" sz="1000" b="0" smtClean="0">
                <a:solidFill>
                  <a:schemeClr val="accent5"/>
                </a:solidFill>
                <a:ea typeface="Open Sans" pitchFamily="2" charset="0"/>
                <a:cs typeface="Open Sans" pitchFamily="2" charset="0"/>
              </a:defRPr>
            </a:lvl1pPr>
            <a:lvl2pPr>
              <a:defRPr lang="fr-FR" sz="1800" smtClean="0"/>
            </a:lvl2pPr>
            <a:lvl3pPr>
              <a:defRPr lang="fr-FR" sz="1800" smtClean="0"/>
            </a:lvl3pPr>
            <a:lvl4pPr>
              <a:defRPr lang="fr-FR" smtClean="0"/>
            </a:lvl4pPr>
            <a:lvl5pPr>
              <a:defRPr lang="fr-FR"/>
            </a:lvl5pPr>
          </a:lstStyle>
          <a:p>
            <a:pPr marL="0" lvl="0">
              <a:spcBef>
                <a:spcPct val="0"/>
              </a:spcBef>
            </a:pPr>
            <a:r>
              <a:rPr lang="fr-FR" dirty="0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12840700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90217E5-6B4E-A08D-65F3-3BE3B641B05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" name="Espace réservé du numéro de diapositive 5">
            <a:extLst>
              <a:ext uri="{FF2B5EF4-FFF2-40B4-BE49-F238E27FC236}">
                <a16:creationId xmlns:a16="http://schemas.microsoft.com/office/drawing/2014/main" id="{E1DC0B30-BD42-E64A-6726-65BBAF2AF185}"/>
              </a:ext>
            </a:extLst>
          </p:cNvPr>
          <p:cNvSpPr txBox="1">
            <a:spLocks/>
          </p:cNvSpPr>
          <p:nvPr userDrawn="1"/>
        </p:nvSpPr>
        <p:spPr>
          <a:xfrm>
            <a:off x="4734074" y="6310312"/>
            <a:ext cx="5826044" cy="438150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fr-FR"/>
            </a:defPPr>
            <a:lvl1pPr marL="0" algn="r" defTabSz="914400" rtl="0" eaLnBrk="1" latinLnBrk="0" hangingPunct="1">
              <a:defRPr sz="8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800" b="0" dirty="0">
                <a:solidFill>
                  <a:schemeClr val="accent2"/>
                </a:solidFill>
                <a:latin typeface="Inter ExtraBold" panose="02000903000000020004" pitchFamily="50" charset="0"/>
                <a:ea typeface="Inter ExtraBold" panose="02000903000000020004" pitchFamily="50" charset="0"/>
                <a:cs typeface="Inter ExtraBold" panose="02000903000000020004" pitchFamily="50" charset="0"/>
              </a:rPr>
              <a:t>FRANCE       -      MAROC       -      LUXEMBOURG       -      CANADA      -      SUISSE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E3EDD2D-3A64-B3E0-2E14-36CE69D8585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542295" y="2525072"/>
            <a:ext cx="2209602" cy="1807856"/>
          </a:xfrm>
          <a:prstGeom prst="rect">
            <a:avLst/>
          </a:prstGeom>
        </p:spPr>
      </p:pic>
      <p:pic>
        <p:nvPicPr>
          <p:cNvPr id="7" name="Image 6" descr="Une image contenant noir et blanc, art, Graphique, conception&#10;&#10;Description générée automatiquement">
            <a:extLst>
              <a:ext uri="{FF2B5EF4-FFF2-40B4-BE49-F238E27FC236}">
                <a16:creationId xmlns:a16="http://schemas.microsoft.com/office/drawing/2014/main" id="{BD444F6A-C6A2-5E4E-5676-BE97E289ADC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8612"/>
            <a:ext cx="3102193" cy="6200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6352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4.sv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3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sv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que 3">
            <a:extLst>
              <a:ext uri="{FF2B5EF4-FFF2-40B4-BE49-F238E27FC236}">
                <a16:creationId xmlns:a16="http://schemas.microsoft.com/office/drawing/2014/main" id="{C897E5DC-77A6-627D-AF06-93EC6E8AA133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984032" y="444125"/>
            <a:ext cx="2207968" cy="6242423"/>
          </a:xfrm>
          <a:prstGeom prst="rect">
            <a:avLst/>
          </a:prstGeom>
        </p:spPr>
      </p:pic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74EE54BB-9478-CB33-DEDD-D4D2EEA346ED}"/>
              </a:ext>
            </a:extLst>
          </p:cNvPr>
          <p:cNvCxnSpPr/>
          <p:nvPr userDrawn="1"/>
        </p:nvCxnSpPr>
        <p:spPr>
          <a:xfrm>
            <a:off x="0" y="717550"/>
            <a:ext cx="11715750" cy="0"/>
          </a:xfrm>
          <a:prstGeom prst="line">
            <a:avLst/>
          </a:prstGeom>
          <a:ln w="63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E07A2A09-1ED7-B008-3845-9FBCDF13ECF7}"/>
              </a:ext>
            </a:extLst>
          </p:cNvPr>
          <p:cNvCxnSpPr/>
          <p:nvPr userDrawn="1"/>
        </p:nvCxnSpPr>
        <p:spPr>
          <a:xfrm>
            <a:off x="0" y="6419850"/>
            <a:ext cx="11715750" cy="0"/>
          </a:xfrm>
          <a:prstGeom prst="line">
            <a:avLst/>
          </a:prstGeom>
          <a:ln w="63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Graphique 1">
            <a:extLst>
              <a:ext uri="{FF2B5EF4-FFF2-40B4-BE49-F238E27FC236}">
                <a16:creationId xmlns:a16="http://schemas.microsoft.com/office/drawing/2014/main" id="{200B6A51-E65F-5103-1A9F-015D2C5C8602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10233212" y="197699"/>
            <a:ext cx="1482538" cy="361594"/>
          </a:xfrm>
          <a:prstGeom prst="rect">
            <a:avLst/>
          </a:prstGeom>
        </p:spPr>
      </p:pic>
      <p:sp>
        <p:nvSpPr>
          <p:cNvPr id="9" name="Espace réservé du numéro de diapositive 5">
            <a:extLst>
              <a:ext uri="{FF2B5EF4-FFF2-40B4-BE49-F238E27FC236}">
                <a16:creationId xmlns:a16="http://schemas.microsoft.com/office/drawing/2014/main" id="{79B0B75A-60AB-1839-BB91-015513236A42}"/>
              </a:ext>
            </a:extLst>
          </p:cNvPr>
          <p:cNvSpPr txBox="1">
            <a:spLocks/>
          </p:cNvSpPr>
          <p:nvPr userDrawn="1"/>
        </p:nvSpPr>
        <p:spPr>
          <a:xfrm>
            <a:off x="444500" y="6419850"/>
            <a:ext cx="8883650" cy="438150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fr-FR"/>
            </a:defPPr>
            <a:lvl1pPr marL="0" algn="r" defTabSz="914400" rtl="0" eaLnBrk="1" latinLnBrk="0" hangingPunct="1">
              <a:defRPr sz="8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dirty="0"/>
              <a:t>www.</a:t>
            </a:r>
            <a:r>
              <a:rPr lang="fr-FR" b="1" dirty="0">
                <a:latin typeface="Inter ExtraBold" panose="02000903000000020004" pitchFamily="50" charset="0"/>
                <a:ea typeface="Inter ExtraBold" panose="02000903000000020004" pitchFamily="50" charset="0"/>
                <a:cs typeface="Inter ExtraBold" panose="02000903000000020004" pitchFamily="50" charset="0"/>
              </a:rPr>
              <a:t>catamania</a:t>
            </a:r>
            <a:r>
              <a:rPr lang="fr-FR" dirty="0"/>
              <a:t>.com</a:t>
            </a:r>
            <a:endParaRPr lang="fr-FR" b="1" dirty="0"/>
          </a:p>
        </p:txBody>
      </p:sp>
      <p:sp>
        <p:nvSpPr>
          <p:cNvPr id="10" name="Titre 11">
            <a:extLst>
              <a:ext uri="{FF2B5EF4-FFF2-40B4-BE49-F238E27FC236}">
                <a16:creationId xmlns:a16="http://schemas.microsoft.com/office/drawing/2014/main" id="{07F7772D-EBB2-F6BE-0394-1BAD208AC85A}"/>
              </a:ext>
            </a:extLst>
          </p:cNvPr>
          <p:cNvSpPr txBox="1">
            <a:spLocks/>
          </p:cNvSpPr>
          <p:nvPr userDrawn="1"/>
        </p:nvSpPr>
        <p:spPr>
          <a:xfrm>
            <a:off x="8771352" y="6426197"/>
            <a:ext cx="2944398" cy="431803"/>
          </a:xfrm>
          <a:prstGeom prst="rect">
            <a:avLst/>
          </a:prstGeom>
        </p:spPr>
        <p:txBody>
          <a:bodyPr lIns="0" tIns="0" rIns="0" bIns="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fr-FR" sz="1800" b="1" kern="1200" dirty="0">
                <a:solidFill>
                  <a:schemeClr val="accent5"/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1pPr>
          </a:lstStyle>
          <a:p>
            <a:pPr indent="-228600" algn="r">
              <a:buFont typeface="Arial" panose="020B0604020202020204" pitchFamily="34" charset="0"/>
              <a:buNone/>
            </a:pPr>
            <a:r>
              <a:rPr lang="fr-FR" sz="800" b="0" dirty="0">
                <a:latin typeface="+mn-lt"/>
              </a:rPr>
              <a:t>Page </a:t>
            </a:r>
            <a:fld id="{663DCADE-401D-491F-9605-C39368FACC44}" type="slidenum">
              <a:rPr lang="fr-FR" sz="800" b="0" smtClean="0">
                <a:latin typeface="Inter ExtraBold" panose="02000903000000020004" pitchFamily="50" charset="0"/>
                <a:ea typeface="Inter ExtraBold" panose="02000903000000020004" pitchFamily="50" charset="0"/>
                <a:cs typeface="Inter ExtraBold" panose="02000903000000020004" pitchFamily="50" charset="0"/>
              </a:rPr>
              <a:pPr indent="-228600" algn="r">
                <a:buFont typeface="Arial" panose="020B0604020202020204" pitchFamily="34" charset="0"/>
                <a:buNone/>
              </a:pPr>
              <a:t>‹N°›</a:t>
            </a:fld>
            <a:endParaRPr lang="fr-FR" sz="800" b="0" dirty="0">
              <a:latin typeface="Inter ExtraBold" panose="02000903000000020004" pitchFamily="50" charset="0"/>
              <a:ea typeface="Inter ExtraBold" panose="02000903000000020004" pitchFamily="50" charset="0"/>
              <a:cs typeface="Inter ExtraBold" panose="0200090300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50632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3" r:id="rId2"/>
    <p:sldLayoutId id="2147483654" r:id="rId3"/>
    <p:sldLayoutId id="2147483650" r:id="rId4"/>
    <p:sldLayoutId id="2147483655" r:id="rId5"/>
    <p:sldLayoutId id="2147483656" r:id="rId6"/>
    <p:sldLayoutId id="2147483652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14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3.png"/><Relationship Id="rId5" Type="http://schemas.openxmlformats.org/officeDocument/2006/relationships/image" Target="../media/image20.png"/><Relationship Id="rId4" Type="http://schemas.openxmlformats.org/officeDocument/2006/relationships/image" Target="../media/image15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18" Type="http://schemas.openxmlformats.org/officeDocument/2006/relationships/image" Target="../media/image26.svg"/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12" Type="http://schemas.openxmlformats.org/officeDocument/2006/relationships/image" Target="../media/image20.png"/><Relationship Id="rId17" Type="http://schemas.openxmlformats.org/officeDocument/2006/relationships/image" Target="../media/image25.png"/><Relationship Id="rId2" Type="http://schemas.openxmlformats.org/officeDocument/2006/relationships/image" Target="../media/image10.png"/><Relationship Id="rId16" Type="http://schemas.openxmlformats.org/officeDocument/2006/relationships/image" Target="../media/image24.svg"/><Relationship Id="rId20" Type="http://schemas.openxmlformats.org/officeDocument/2006/relationships/image" Target="../media/image28.sv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png"/><Relationship Id="rId11" Type="http://schemas.openxmlformats.org/officeDocument/2006/relationships/image" Target="../media/image19.svg"/><Relationship Id="rId5" Type="http://schemas.openxmlformats.org/officeDocument/2006/relationships/image" Target="../media/image13.svg"/><Relationship Id="rId15" Type="http://schemas.openxmlformats.org/officeDocument/2006/relationships/image" Target="../media/image23.png"/><Relationship Id="rId10" Type="http://schemas.openxmlformats.org/officeDocument/2006/relationships/image" Target="../media/image18.png"/><Relationship Id="rId19" Type="http://schemas.openxmlformats.org/officeDocument/2006/relationships/image" Target="../media/image27.png"/><Relationship Id="rId4" Type="http://schemas.openxmlformats.org/officeDocument/2006/relationships/image" Target="../media/image12.png"/><Relationship Id="rId9" Type="http://schemas.openxmlformats.org/officeDocument/2006/relationships/image" Target="../media/image17.svg"/><Relationship Id="rId14" Type="http://schemas.openxmlformats.org/officeDocument/2006/relationships/image" Target="../media/image22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13" Type="http://schemas.openxmlformats.org/officeDocument/2006/relationships/image" Target="../media/image20.png"/><Relationship Id="rId3" Type="http://schemas.openxmlformats.org/officeDocument/2006/relationships/image" Target="../media/image21.png"/><Relationship Id="rId7" Type="http://schemas.openxmlformats.org/officeDocument/2006/relationships/image" Target="../media/image23.png"/><Relationship Id="rId12" Type="http://schemas.openxmlformats.org/officeDocument/2006/relationships/image" Target="../media/image17.svg"/><Relationship Id="rId17" Type="http://schemas.openxmlformats.org/officeDocument/2006/relationships/image" Target="../media/image32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3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sv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30.png"/><Relationship Id="rId10" Type="http://schemas.openxmlformats.org/officeDocument/2006/relationships/image" Target="../media/image13.svg"/><Relationship Id="rId4" Type="http://schemas.openxmlformats.org/officeDocument/2006/relationships/image" Target="../media/image22.svg"/><Relationship Id="rId9" Type="http://schemas.openxmlformats.org/officeDocument/2006/relationships/image" Target="../media/image12.png"/><Relationship Id="rId14" Type="http://schemas.openxmlformats.org/officeDocument/2006/relationships/image" Target="../media/image2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13" Type="http://schemas.openxmlformats.org/officeDocument/2006/relationships/image" Target="../media/image10.png"/><Relationship Id="rId18" Type="http://schemas.openxmlformats.org/officeDocument/2006/relationships/image" Target="../media/image36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2.svg"/><Relationship Id="rId17" Type="http://schemas.openxmlformats.org/officeDocument/2006/relationships/image" Target="../media/image35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34.pn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svg"/><Relationship Id="rId11" Type="http://schemas.openxmlformats.org/officeDocument/2006/relationships/image" Target="../media/image21.png"/><Relationship Id="rId5" Type="http://schemas.openxmlformats.org/officeDocument/2006/relationships/image" Target="../media/image14.png"/><Relationship Id="rId15" Type="http://schemas.openxmlformats.org/officeDocument/2006/relationships/image" Target="../media/image33.png"/><Relationship Id="rId10" Type="http://schemas.openxmlformats.org/officeDocument/2006/relationships/image" Target="../media/image24.svg"/><Relationship Id="rId19" Type="http://schemas.openxmlformats.org/officeDocument/2006/relationships/image" Target="../media/image37.svg"/><Relationship Id="rId4" Type="http://schemas.openxmlformats.org/officeDocument/2006/relationships/image" Target="../media/image13.svg"/><Relationship Id="rId9" Type="http://schemas.openxmlformats.org/officeDocument/2006/relationships/image" Target="../media/image23.png"/><Relationship Id="rId14" Type="http://schemas.openxmlformats.org/officeDocument/2006/relationships/image" Target="../media/image11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irakkk/vitrine-support-meetup/blob/main/demo-jenkins-lts/demo.webm?raw=true" TargetMode="External"/><Relationship Id="rId2" Type="http://schemas.openxmlformats.org/officeDocument/2006/relationships/hyperlink" Target="https://github.com/dirakkk/vitrine-support-meetup/blob/main/demo-jenkins-2.53/demo.webm?raw=true" TargetMode="Externa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0.png"/><Relationship Id="rId4" Type="http://schemas.openxmlformats.org/officeDocument/2006/relationships/hyperlink" Target="https://github.com/dirakkk/vitrine-support-meetup/tree/main/demo-ansible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13" Type="http://schemas.openxmlformats.org/officeDocument/2006/relationships/image" Target="../media/image29.png"/><Relationship Id="rId18" Type="http://schemas.openxmlformats.org/officeDocument/2006/relationships/image" Target="../media/image43.png"/><Relationship Id="rId3" Type="http://schemas.openxmlformats.org/officeDocument/2006/relationships/image" Target="../media/image23.png"/><Relationship Id="rId7" Type="http://schemas.openxmlformats.org/officeDocument/2006/relationships/image" Target="../media/image14.png"/><Relationship Id="rId12" Type="http://schemas.openxmlformats.org/officeDocument/2006/relationships/image" Target="../media/image38.png"/><Relationship Id="rId17" Type="http://schemas.openxmlformats.org/officeDocument/2006/relationships/image" Target="../media/image42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4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svg"/><Relationship Id="rId11" Type="http://schemas.openxmlformats.org/officeDocument/2006/relationships/image" Target="../media/image20.png"/><Relationship Id="rId5" Type="http://schemas.openxmlformats.org/officeDocument/2006/relationships/image" Target="../media/image12.png"/><Relationship Id="rId15" Type="http://schemas.openxmlformats.org/officeDocument/2006/relationships/image" Target="../media/image40.png"/><Relationship Id="rId10" Type="http://schemas.openxmlformats.org/officeDocument/2006/relationships/image" Target="../media/image17.svg"/><Relationship Id="rId4" Type="http://schemas.openxmlformats.org/officeDocument/2006/relationships/image" Target="../media/image24.svg"/><Relationship Id="rId9" Type="http://schemas.openxmlformats.org/officeDocument/2006/relationships/image" Target="../media/image16.png"/><Relationship Id="rId14" Type="http://schemas.openxmlformats.org/officeDocument/2006/relationships/image" Target="../media/image3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7.png"/><Relationship Id="rId18" Type="http://schemas.openxmlformats.org/officeDocument/2006/relationships/image" Target="../media/image39.png"/><Relationship Id="rId3" Type="http://schemas.openxmlformats.org/officeDocument/2006/relationships/image" Target="../media/image14.png"/><Relationship Id="rId7" Type="http://schemas.openxmlformats.org/officeDocument/2006/relationships/image" Target="../media/image20.png"/><Relationship Id="rId12" Type="http://schemas.openxmlformats.org/officeDocument/2006/relationships/image" Target="../media/image24.svg"/><Relationship Id="rId17" Type="http://schemas.openxmlformats.org/officeDocument/2006/relationships/image" Target="../media/image42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4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svg"/><Relationship Id="rId11" Type="http://schemas.openxmlformats.org/officeDocument/2006/relationships/image" Target="../media/image23.png"/><Relationship Id="rId5" Type="http://schemas.openxmlformats.org/officeDocument/2006/relationships/image" Target="../media/image16.png"/><Relationship Id="rId15" Type="http://schemas.openxmlformats.org/officeDocument/2006/relationships/image" Target="../media/image29.png"/><Relationship Id="rId10" Type="http://schemas.openxmlformats.org/officeDocument/2006/relationships/image" Target="../media/image46.png"/><Relationship Id="rId19" Type="http://schemas.openxmlformats.org/officeDocument/2006/relationships/image" Target="../media/image48.png"/><Relationship Id="rId4" Type="http://schemas.openxmlformats.org/officeDocument/2006/relationships/image" Target="../media/image15.svg"/><Relationship Id="rId9" Type="http://schemas.openxmlformats.org/officeDocument/2006/relationships/image" Target="../media/image45.png"/><Relationship Id="rId14" Type="http://schemas.openxmlformats.org/officeDocument/2006/relationships/image" Target="../media/image4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9.png"/><Relationship Id="rId5" Type="http://schemas.openxmlformats.org/officeDocument/2006/relationships/image" Target="../media/image47.png"/><Relationship Id="rId4" Type="http://schemas.openxmlformats.org/officeDocument/2006/relationships/image" Target="../media/image24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13" Type="http://schemas.openxmlformats.org/officeDocument/2006/relationships/image" Target="../media/image29.png"/><Relationship Id="rId18" Type="http://schemas.openxmlformats.org/officeDocument/2006/relationships/image" Target="../media/image40.png"/><Relationship Id="rId3" Type="http://schemas.openxmlformats.org/officeDocument/2006/relationships/image" Target="../media/image23.png"/><Relationship Id="rId7" Type="http://schemas.openxmlformats.org/officeDocument/2006/relationships/image" Target="../media/image14.png"/><Relationship Id="rId12" Type="http://schemas.openxmlformats.org/officeDocument/2006/relationships/image" Target="../media/image44.png"/><Relationship Id="rId17" Type="http://schemas.openxmlformats.org/officeDocument/2006/relationships/image" Target="../media/image42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4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svg"/><Relationship Id="rId11" Type="http://schemas.openxmlformats.org/officeDocument/2006/relationships/image" Target="../media/image20.png"/><Relationship Id="rId5" Type="http://schemas.openxmlformats.org/officeDocument/2006/relationships/image" Target="../media/image12.png"/><Relationship Id="rId15" Type="http://schemas.openxmlformats.org/officeDocument/2006/relationships/image" Target="../media/image50.png"/><Relationship Id="rId10" Type="http://schemas.openxmlformats.org/officeDocument/2006/relationships/image" Target="../media/image17.svg"/><Relationship Id="rId19" Type="http://schemas.openxmlformats.org/officeDocument/2006/relationships/image" Target="../media/image51.png"/><Relationship Id="rId4" Type="http://schemas.openxmlformats.org/officeDocument/2006/relationships/image" Target="../media/image24.svg"/><Relationship Id="rId9" Type="http://schemas.openxmlformats.org/officeDocument/2006/relationships/image" Target="../media/image16.png"/><Relationship Id="rId14" Type="http://schemas.openxmlformats.org/officeDocument/2006/relationships/image" Target="../media/image3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4">
            <a:extLst>
              <a:ext uri="{FF2B5EF4-FFF2-40B4-BE49-F238E27FC236}">
                <a16:creationId xmlns:a16="http://schemas.microsoft.com/office/drawing/2014/main" id="{F2AE80B1-51B8-42AD-7DB4-9D57722F5B70}"/>
              </a:ext>
            </a:extLst>
          </p:cNvPr>
          <p:cNvSpPr>
            <a:spLocks noGrp="1"/>
          </p:cNvSpPr>
          <p:nvPr>
            <p:ph type="body" sz="quarter" idx="4294967295" hasCustomPrompt="1"/>
          </p:nvPr>
        </p:nvSpPr>
        <p:spPr>
          <a:xfrm>
            <a:off x="5230761" y="3180897"/>
            <a:ext cx="4629293" cy="615553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0" tIns="0" rIns="0" bIns="0" rtlCol="0">
            <a:spAutoFit/>
          </a:bodyPr>
          <a:lstStyle>
            <a:lvl1pPr marL="0" indent="0">
              <a:lnSpc>
                <a:spcPct val="100000"/>
              </a:lnSpc>
              <a:buNone/>
              <a:defRPr lang="fr-FR" sz="1600" dirty="0" smtClean="0">
                <a:solidFill>
                  <a:schemeClr val="bg1"/>
                </a:solidFill>
                <a:latin typeface="Inter "/>
              </a:defRPr>
            </a:lvl1pPr>
            <a:lvl2pPr>
              <a:defRPr lang="fr-FR" sz="1800" dirty="0" smtClean="0"/>
            </a:lvl2pPr>
            <a:lvl3pPr>
              <a:defRPr lang="fr-FR" sz="1800" dirty="0" smtClean="0"/>
            </a:lvl3pPr>
            <a:lvl4pPr>
              <a:defRPr lang="fr-FR" dirty="0" smtClean="0"/>
            </a:lvl4pPr>
            <a:lvl5pPr>
              <a:defRPr lang="fr-FR" dirty="0"/>
            </a:lvl5pPr>
          </a:lstStyle>
          <a:p>
            <a:pPr marL="0" lvl="0"/>
            <a:r>
              <a:rPr lang="fr-FR" sz="2000" b="1" dirty="0">
                <a:latin typeface="+mj-lt"/>
              </a:rPr>
              <a:t>Meetup : DEVOPS pour une application Next.js</a:t>
            </a:r>
          </a:p>
        </p:txBody>
      </p:sp>
      <p:sp>
        <p:nvSpPr>
          <p:cNvPr id="3" name="Espace réservé du texte 4">
            <a:extLst>
              <a:ext uri="{FF2B5EF4-FFF2-40B4-BE49-F238E27FC236}">
                <a16:creationId xmlns:a16="http://schemas.microsoft.com/office/drawing/2014/main" id="{60E9FF82-1609-36E6-E2FC-8E0C1A82C723}"/>
              </a:ext>
            </a:extLst>
          </p:cNvPr>
          <p:cNvSpPr>
            <a:spLocks noGrp="1"/>
          </p:cNvSpPr>
          <p:nvPr>
            <p:ph type="body" sz="quarter" idx="4294967295" hasCustomPrompt="1"/>
          </p:nvPr>
        </p:nvSpPr>
        <p:spPr>
          <a:xfrm>
            <a:off x="5230761" y="3904673"/>
            <a:ext cx="3124200" cy="281252"/>
          </a:xfrm>
          <a:prstGeom prst="rect">
            <a:avLst/>
          </a:prstGeom>
        </p:spPr>
        <p:txBody>
          <a:bodyPr lIns="0" tIns="0" rIns="0" bIns="0" anchor="t" anchorCtr="0"/>
          <a:lstStyle>
            <a:lvl1pPr>
              <a:defRPr lang="fr-FR" sz="1100" b="1" dirty="0">
                <a:solidFill>
                  <a:srgbClr val="1FB0DE"/>
                </a:solidFill>
                <a:latin typeface="Inter 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800" dirty="0"/>
              <a:t>28 janvier 2025</a:t>
            </a:r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C64539A2-96C6-872E-3EC8-16E6033B4BF2}"/>
              </a:ext>
            </a:extLst>
          </p:cNvPr>
          <p:cNvCxnSpPr>
            <a:cxnSpLocks/>
          </p:cNvCxnSpPr>
          <p:nvPr/>
        </p:nvCxnSpPr>
        <p:spPr>
          <a:xfrm>
            <a:off x="6735854" y="4333757"/>
            <a:ext cx="354330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Image 4" descr="Une image contenant texte, Police, logo, Graphique&#10;&#10;Description générée automatiquement">
            <a:extLst>
              <a:ext uri="{FF2B5EF4-FFF2-40B4-BE49-F238E27FC236}">
                <a16:creationId xmlns:a16="http://schemas.microsoft.com/office/drawing/2014/main" id="{D9266625-3D28-0D6E-DC4E-FD35AFAF9E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6857" y="1029591"/>
            <a:ext cx="2518286" cy="1307572"/>
          </a:xfrm>
          <a:prstGeom prst="rect">
            <a:avLst/>
          </a:prstGeom>
        </p:spPr>
      </p:pic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7D73EF75-ADBD-33DF-131F-4EF136D2C86A}"/>
              </a:ext>
            </a:extLst>
          </p:cNvPr>
          <p:cNvCxnSpPr>
            <a:cxnSpLocks/>
          </p:cNvCxnSpPr>
          <p:nvPr/>
        </p:nvCxnSpPr>
        <p:spPr>
          <a:xfrm flipH="1">
            <a:off x="4395019" y="2791419"/>
            <a:ext cx="2340835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904F46BB-BF0C-D953-9D39-2403E508C495}"/>
              </a:ext>
            </a:extLst>
          </p:cNvPr>
          <p:cNvCxnSpPr>
            <a:cxnSpLocks/>
          </p:cNvCxnSpPr>
          <p:nvPr/>
        </p:nvCxnSpPr>
        <p:spPr>
          <a:xfrm flipH="1">
            <a:off x="4395019" y="4333716"/>
            <a:ext cx="2340835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99508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0863743-5F94-4835-74B0-1F5664662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Une vue un peu simplifiée de notre </a:t>
            </a:r>
            <a:r>
              <a:rPr lang="fr-FR" dirty="0" err="1"/>
              <a:t>Github</a:t>
            </a:r>
            <a:r>
              <a:rPr lang="fr-FR" dirty="0"/>
              <a:t> action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AE5EB005-7D50-9749-2C63-65159D290E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3114" y="1123267"/>
            <a:ext cx="8045188" cy="4921071"/>
          </a:xfrm>
          <a:prstGeom prst="rect">
            <a:avLst/>
          </a:prstGeom>
        </p:spPr>
      </p:pic>
      <p:pic>
        <p:nvPicPr>
          <p:cNvPr id="10" name="Image 9" descr="Une image contenant texte, Police, Graphique, conception&#10;&#10;Description générée automatiquement">
            <a:extLst>
              <a:ext uri="{FF2B5EF4-FFF2-40B4-BE49-F238E27FC236}">
                <a16:creationId xmlns:a16="http://schemas.microsoft.com/office/drawing/2014/main" id="{DDAB67AC-35C4-FF69-35D8-9B959E3BC1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9324" y="216084"/>
            <a:ext cx="1279226" cy="33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110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6FA212-3F68-B92A-D870-2D3DC8CE34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FC277246-FFBB-2AEF-EC36-BDE42CCFB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Suivi automatique de JIRA par composition de </a:t>
            </a:r>
            <a:r>
              <a:rPr lang="fr-FR" dirty="0" err="1"/>
              <a:t>githubActions</a:t>
            </a:r>
            <a:endParaRPr lang="fr-FR" dirty="0"/>
          </a:p>
        </p:txBody>
      </p:sp>
      <p:pic>
        <p:nvPicPr>
          <p:cNvPr id="20" name="Graphique 19">
            <a:extLst>
              <a:ext uri="{FF2B5EF4-FFF2-40B4-BE49-F238E27FC236}">
                <a16:creationId xmlns:a16="http://schemas.microsoft.com/office/drawing/2014/main" id="{2D1764E0-A679-80EF-2F5B-32F7E8CE6A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93411" y="2477772"/>
            <a:ext cx="2240216" cy="2240216"/>
          </a:xfrm>
          <a:prstGeom prst="rect">
            <a:avLst/>
          </a:prstGeom>
        </p:spPr>
      </p:pic>
      <p:pic>
        <p:nvPicPr>
          <p:cNvPr id="2" name="Image 1" descr="Une image contenant texte, Police, Graphique, conception&#10;&#10;Description générée automatiquement">
            <a:extLst>
              <a:ext uri="{FF2B5EF4-FFF2-40B4-BE49-F238E27FC236}">
                <a16:creationId xmlns:a16="http://schemas.microsoft.com/office/drawing/2014/main" id="{624776D1-CBEA-F93F-4457-D6FFACED68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9324" y="216084"/>
            <a:ext cx="1279226" cy="336638"/>
          </a:xfrm>
          <a:prstGeom prst="rect">
            <a:avLst/>
          </a:prstGeom>
        </p:spPr>
      </p:pic>
      <p:sp>
        <p:nvSpPr>
          <p:cNvPr id="3" name="Titre 1">
            <a:extLst>
              <a:ext uri="{FF2B5EF4-FFF2-40B4-BE49-F238E27FC236}">
                <a16:creationId xmlns:a16="http://schemas.microsoft.com/office/drawing/2014/main" id="{5790C1FC-076E-7561-FF79-00BA0A32B23F}"/>
              </a:ext>
            </a:extLst>
          </p:cNvPr>
          <p:cNvSpPr txBox="1">
            <a:spLocks/>
          </p:cNvSpPr>
          <p:nvPr/>
        </p:nvSpPr>
        <p:spPr>
          <a:xfrm>
            <a:off x="347612" y="1106857"/>
            <a:ext cx="7460704" cy="4949085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kern="1200" baseline="0">
                <a:solidFill>
                  <a:schemeClr val="bg1"/>
                </a:solidFill>
                <a:latin typeface="Nunito ExtraLight" panose="00000300000000000000" pitchFamily="2" charset="0"/>
                <a:ea typeface="+mj-ea"/>
                <a:cs typeface="+mj-cs"/>
              </a:defRPr>
            </a:lvl1pPr>
          </a:lstStyle>
          <a:p>
            <a:pPr marL="0" indent="0">
              <a:buNone/>
            </a:pPr>
            <a:br>
              <a:rPr lang="fr-FR" sz="1800" dirty="0">
                <a:solidFill>
                  <a:schemeClr val="tx2"/>
                </a:solidFill>
                <a:latin typeface="Inter" panose="02000503000000020004" pitchFamily="50" charset="0"/>
              </a:rPr>
            </a:br>
            <a:endParaRPr lang="fr-FR" sz="1800" dirty="0">
              <a:solidFill>
                <a:schemeClr val="tx2"/>
              </a:solidFill>
              <a:latin typeface="Inter" panose="02000503000000020004" pitchFamily="50" charset="0"/>
            </a:endParaRPr>
          </a:p>
          <a:p>
            <a:pPr>
              <a:lnSpc>
                <a:spcPts val="2300"/>
              </a:lnSpc>
            </a:pPr>
            <a:endParaRPr lang="fr-FR" dirty="0">
              <a:solidFill>
                <a:srgbClr val="000000"/>
              </a:solidFill>
              <a:latin typeface="Inter 24pt Black" panose="02000503000000020004" pitchFamily="2" charset="0"/>
            </a:endParaRPr>
          </a:p>
        </p:txBody>
      </p:sp>
      <p:pic>
        <p:nvPicPr>
          <p:cNvPr id="6" name="Image 5" descr="Une image contenant clipart, Graphique, symbole, logo&#10;&#10;Description générée automatiquement">
            <a:extLst>
              <a:ext uri="{FF2B5EF4-FFF2-40B4-BE49-F238E27FC236}">
                <a16:creationId xmlns:a16="http://schemas.microsoft.com/office/drawing/2014/main" id="{40705751-B245-4C27-B1DA-7CDA930B17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9203" y="2477772"/>
            <a:ext cx="965195" cy="965195"/>
          </a:xfrm>
          <a:prstGeom prst="rect">
            <a:avLst/>
          </a:prstGeom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87B6D7C8-21F1-66B2-E710-2093473F7C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2264" y="3068335"/>
            <a:ext cx="1160261" cy="1160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 7" descr="Une image contenant clipart, Graphique, dessin humoristique, conception&#10;&#10;Description générée automatiquement">
            <a:extLst>
              <a:ext uri="{FF2B5EF4-FFF2-40B4-BE49-F238E27FC236}">
                <a16:creationId xmlns:a16="http://schemas.microsoft.com/office/drawing/2014/main" id="{DD2AD6D2-944D-2ECD-E659-AEB9730A631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966" y="2930596"/>
            <a:ext cx="1597380" cy="1597380"/>
          </a:xfrm>
          <a:prstGeom prst="rect">
            <a:avLst/>
          </a:prstGeom>
        </p:spPr>
      </p:pic>
      <p:sp>
        <p:nvSpPr>
          <p:cNvPr id="13" name="Flèche : droite 12">
            <a:extLst>
              <a:ext uri="{FF2B5EF4-FFF2-40B4-BE49-F238E27FC236}">
                <a16:creationId xmlns:a16="http://schemas.microsoft.com/office/drawing/2014/main" id="{C1D69809-6D02-7ADE-7765-6097EF767B78}"/>
              </a:ext>
            </a:extLst>
          </p:cNvPr>
          <p:cNvSpPr/>
          <p:nvPr/>
        </p:nvSpPr>
        <p:spPr>
          <a:xfrm>
            <a:off x="5046198" y="2754249"/>
            <a:ext cx="637384" cy="42873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625E234B-B8D9-36F7-B0BF-6C21145A8EB4}"/>
              </a:ext>
            </a:extLst>
          </p:cNvPr>
          <p:cNvSpPr txBox="1"/>
          <p:nvPr/>
        </p:nvSpPr>
        <p:spPr>
          <a:xfrm>
            <a:off x="1948866" y="2807991"/>
            <a:ext cx="20663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Création/fermeture d’une PR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B9E333E5-AFDD-CAE2-C73C-E12CCBF091ED}"/>
              </a:ext>
            </a:extLst>
          </p:cNvPr>
          <p:cNvSpPr txBox="1"/>
          <p:nvPr/>
        </p:nvSpPr>
        <p:spPr>
          <a:xfrm>
            <a:off x="7529342" y="1064497"/>
            <a:ext cx="25898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Lecture de la clef du ticket Jira associé à la PR 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35A96A9E-E4A5-CDFE-8249-F7FA1BE64348}"/>
              </a:ext>
            </a:extLst>
          </p:cNvPr>
          <p:cNvSpPr txBox="1"/>
          <p:nvPr/>
        </p:nvSpPr>
        <p:spPr>
          <a:xfrm>
            <a:off x="8897329" y="2678775"/>
            <a:ext cx="2443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Login sur Jira cloud </a:t>
            </a:r>
          </a:p>
        </p:txBody>
      </p:sp>
      <p:pic>
        <p:nvPicPr>
          <p:cNvPr id="27" name="Picture 2">
            <a:extLst>
              <a:ext uri="{FF2B5EF4-FFF2-40B4-BE49-F238E27FC236}">
                <a16:creationId xmlns:a16="http://schemas.microsoft.com/office/drawing/2014/main" id="{F79F527D-B69A-3370-B3CC-1A285BA408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3582" y="1178405"/>
            <a:ext cx="637383" cy="637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Flèche : droite 27">
            <a:extLst>
              <a:ext uri="{FF2B5EF4-FFF2-40B4-BE49-F238E27FC236}">
                <a16:creationId xmlns:a16="http://schemas.microsoft.com/office/drawing/2014/main" id="{30D307D5-10AA-B0AA-233E-A960DFC8DEAD}"/>
              </a:ext>
            </a:extLst>
          </p:cNvPr>
          <p:cNvSpPr/>
          <p:nvPr/>
        </p:nvSpPr>
        <p:spPr>
          <a:xfrm>
            <a:off x="6450967" y="5539370"/>
            <a:ext cx="942975" cy="4572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AF7BEE12-A01A-17E3-392D-E59FAA03F79B}"/>
              </a:ext>
            </a:extLst>
          </p:cNvPr>
          <p:cNvSpPr txBox="1"/>
          <p:nvPr/>
        </p:nvSpPr>
        <p:spPr>
          <a:xfrm>
            <a:off x="8802608" y="5518896"/>
            <a:ext cx="2602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Transition d’état du ticket</a:t>
            </a:r>
          </a:p>
        </p:txBody>
      </p:sp>
      <p:sp>
        <p:nvSpPr>
          <p:cNvPr id="30" name="Flèche : virage 29">
            <a:extLst>
              <a:ext uri="{FF2B5EF4-FFF2-40B4-BE49-F238E27FC236}">
                <a16:creationId xmlns:a16="http://schemas.microsoft.com/office/drawing/2014/main" id="{8E025B6D-F6A6-4CC1-554A-383164FE46B7}"/>
              </a:ext>
            </a:extLst>
          </p:cNvPr>
          <p:cNvSpPr/>
          <p:nvPr/>
        </p:nvSpPr>
        <p:spPr>
          <a:xfrm>
            <a:off x="4832294" y="1261695"/>
            <a:ext cx="704511" cy="2333572"/>
          </a:xfrm>
          <a:prstGeom prst="bentArrow">
            <a:avLst>
              <a:gd name="adj1" fmla="val 22800"/>
              <a:gd name="adj2" fmla="val 25000"/>
              <a:gd name="adj3" fmla="val 25000"/>
              <a:gd name="adj4" fmla="val 4375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5" name="Flèche : droite 4">
            <a:extLst>
              <a:ext uri="{FF2B5EF4-FFF2-40B4-BE49-F238E27FC236}">
                <a16:creationId xmlns:a16="http://schemas.microsoft.com/office/drawing/2014/main" id="{8F62C0FC-BFDE-F0F0-FC91-8BA37F1005EB}"/>
              </a:ext>
            </a:extLst>
          </p:cNvPr>
          <p:cNvSpPr/>
          <p:nvPr/>
        </p:nvSpPr>
        <p:spPr>
          <a:xfrm>
            <a:off x="2514480" y="3444471"/>
            <a:ext cx="942975" cy="4572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Flèche : droite 8">
            <a:extLst>
              <a:ext uri="{FF2B5EF4-FFF2-40B4-BE49-F238E27FC236}">
                <a16:creationId xmlns:a16="http://schemas.microsoft.com/office/drawing/2014/main" id="{4E77B73C-AB35-2E52-B4CC-2A4D7D9721F5}"/>
              </a:ext>
            </a:extLst>
          </p:cNvPr>
          <p:cNvSpPr/>
          <p:nvPr/>
        </p:nvSpPr>
        <p:spPr>
          <a:xfrm>
            <a:off x="6546659" y="1213376"/>
            <a:ext cx="942975" cy="4572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C4768F34-F886-BE62-C475-1B68C5162C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9598" y="2649137"/>
            <a:ext cx="637383" cy="637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Flèche : droite 10">
            <a:extLst>
              <a:ext uri="{FF2B5EF4-FFF2-40B4-BE49-F238E27FC236}">
                <a16:creationId xmlns:a16="http://schemas.microsoft.com/office/drawing/2014/main" id="{15556F74-B793-D0FD-7008-A240F26EF5E4}"/>
              </a:ext>
            </a:extLst>
          </p:cNvPr>
          <p:cNvSpPr/>
          <p:nvPr/>
        </p:nvSpPr>
        <p:spPr>
          <a:xfrm>
            <a:off x="6467242" y="2678775"/>
            <a:ext cx="942975" cy="4572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Flèche : virage 11">
            <a:extLst>
              <a:ext uri="{FF2B5EF4-FFF2-40B4-BE49-F238E27FC236}">
                <a16:creationId xmlns:a16="http://schemas.microsoft.com/office/drawing/2014/main" id="{754C062A-B9D6-1D69-0928-9E298DC77B48}"/>
              </a:ext>
            </a:extLst>
          </p:cNvPr>
          <p:cNvSpPr/>
          <p:nvPr/>
        </p:nvSpPr>
        <p:spPr>
          <a:xfrm flipV="1">
            <a:off x="4830188" y="3609159"/>
            <a:ext cx="704511" cy="2347585"/>
          </a:xfrm>
          <a:prstGeom prst="bentArrow">
            <a:avLst>
              <a:gd name="adj1" fmla="val 22800"/>
              <a:gd name="adj2" fmla="val 25000"/>
              <a:gd name="adj3" fmla="val 25000"/>
              <a:gd name="adj4" fmla="val 4375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0CA3B1C9-DF39-B1AF-BD59-F39766BF45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3386" y="5432451"/>
            <a:ext cx="637383" cy="637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Image 15" descr="Une image contenant clipart, Graphique, symbole, logo&#10;&#10;Description générée automatiquement">
            <a:extLst>
              <a:ext uri="{FF2B5EF4-FFF2-40B4-BE49-F238E27FC236}">
                <a16:creationId xmlns:a16="http://schemas.microsoft.com/office/drawing/2014/main" id="{B45729B9-0767-F6A6-8F32-6ED93D805D3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0692" y="5220965"/>
            <a:ext cx="965195" cy="965195"/>
          </a:xfrm>
          <a:prstGeom prst="rect">
            <a:avLst/>
          </a:prstGeom>
        </p:spPr>
      </p:pic>
      <p:sp>
        <p:nvSpPr>
          <p:cNvPr id="18" name="Flèche : droite 17">
            <a:extLst>
              <a:ext uri="{FF2B5EF4-FFF2-40B4-BE49-F238E27FC236}">
                <a16:creationId xmlns:a16="http://schemas.microsoft.com/office/drawing/2014/main" id="{5EC33FB6-0799-BDBD-80ED-2734622F4692}"/>
              </a:ext>
            </a:extLst>
          </p:cNvPr>
          <p:cNvSpPr/>
          <p:nvPr/>
        </p:nvSpPr>
        <p:spPr>
          <a:xfrm>
            <a:off x="5041320" y="4224981"/>
            <a:ext cx="637384" cy="42873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9" name="Picture 2">
            <a:extLst>
              <a:ext uri="{FF2B5EF4-FFF2-40B4-BE49-F238E27FC236}">
                <a16:creationId xmlns:a16="http://schemas.microsoft.com/office/drawing/2014/main" id="{4E119BF1-6A0B-D388-BF07-52066DF99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3218" y="4087512"/>
            <a:ext cx="637383" cy="637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Flèche : droite 20">
            <a:extLst>
              <a:ext uri="{FF2B5EF4-FFF2-40B4-BE49-F238E27FC236}">
                <a16:creationId xmlns:a16="http://schemas.microsoft.com/office/drawing/2014/main" id="{95BA0E66-D89B-9EFF-BAA8-B41BBE877D67}"/>
              </a:ext>
            </a:extLst>
          </p:cNvPr>
          <p:cNvSpPr/>
          <p:nvPr/>
        </p:nvSpPr>
        <p:spPr>
          <a:xfrm>
            <a:off x="6473389" y="4196519"/>
            <a:ext cx="942975" cy="4572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BD47A2FA-9E27-35FC-3C7F-30C653F5B035}"/>
              </a:ext>
            </a:extLst>
          </p:cNvPr>
          <p:cNvSpPr txBox="1"/>
          <p:nvPr/>
        </p:nvSpPr>
        <p:spPr>
          <a:xfrm>
            <a:off x="7476310" y="4087512"/>
            <a:ext cx="25898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Calcul de la transition à effectuer</a:t>
            </a:r>
          </a:p>
        </p:txBody>
      </p:sp>
    </p:spTree>
    <p:extLst>
      <p:ext uri="{BB962C8B-B14F-4D97-AF65-F5344CB8AC3E}">
        <p14:creationId xmlns:p14="http://schemas.microsoft.com/office/powerpoint/2010/main" val="6141468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1D8A9C2-1991-1317-0097-FC947EFF03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Une vue un peu simplifiée de notre </a:t>
            </a:r>
            <a:r>
              <a:rPr lang="fr-FR" dirty="0" err="1"/>
              <a:t>Github</a:t>
            </a:r>
            <a:r>
              <a:rPr lang="fr-FR" dirty="0"/>
              <a:t> action pour la synchro JIRA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FFFC621-F088-DB36-3B2F-C7905A7743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6358" y="1034481"/>
            <a:ext cx="4458322" cy="5068007"/>
          </a:xfrm>
          <a:prstGeom prst="rect">
            <a:avLst/>
          </a:prstGeom>
        </p:spPr>
      </p:pic>
      <p:pic>
        <p:nvPicPr>
          <p:cNvPr id="6" name="Image 5" descr="Une image contenant texte, Police, Graphique, conception&#10;&#10;Description générée automatiquement">
            <a:extLst>
              <a:ext uri="{FF2B5EF4-FFF2-40B4-BE49-F238E27FC236}">
                <a16:creationId xmlns:a16="http://schemas.microsoft.com/office/drawing/2014/main" id="{56054DEC-7B55-2673-C813-DAA5FFBE89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9324" y="216084"/>
            <a:ext cx="1279226" cy="336638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DCC59D18-1951-A950-A2FB-80162489EB31}"/>
              </a:ext>
            </a:extLst>
          </p:cNvPr>
          <p:cNvSpPr txBox="1"/>
          <p:nvPr/>
        </p:nvSpPr>
        <p:spPr>
          <a:xfrm>
            <a:off x="496636" y="5474975"/>
            <a:ext cx="2602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Transition d’état du ticket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4666E452-135C-6C07-F06B-B070C6404077}"/>
              </a:ext>
            </a:extLst>
          </p:cNvPr>
          <p:cNvSpPr txBox="1"/>
          <p:nvPr/>
        </p:nvSpPr>
        <p:spPr>
          <a:xfrm>
            <a:off x="8381694" y="2786371"/>
            <a:ext cx="25898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Lecture de la clef du ticket Jira associé à la PR 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3EA34E05-602C-6F21-1F48-F86CCC579080}"/>
              </a:ext>
            </a:extLst>
          </p:cNvPr>
          <p:cNvSpPr txBox="1"/>
          <p:nvPr/>
        </p:nvSpPr>
        <p:spPr>
          <a:xfrm>
            <a:off x="261258" y="2321988"/>
            <a:ext cx="3004886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L’action va tourner</a:t>
            </a:r>
            <a:br>
              <a:rPr lang="fr-FR" dirty="0"/>
            </a:br>
            <a:r>
              <a:rPr lang="fr-FR" dirty="0"/>
              <a:t>sur une VM du serveur </a:t>
            </a:r>
            <a:r>
              <a:rPr lang="fr-FR" dirty="0" err="1"/>
              <a:t>Github</a:t>
            </a:r>
            <a:endParaRPr lang="fr-FR" dirty="0"/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45791F44-3E5B-B64A-06E7-1BF4C045C506}"/>
              </a:ext>
            </a:extLst>
          </p:cNvPr>
          <p:cNvCxnSpPr/>
          <p:nvPr/>
        </p:nvCxnSpPr>
        <p:spPr>
          <a:xfrm flipH="1">
            <a:off x="3266144" y="2728686"/>
            <a:ext cx="81237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E00E4B3F-4310-FE75-38D4-2866B7202086}"/>
              </a:ext>
            </a:extLst>
          </p:cNvPr>
          <p:cNvCxnSpPr>
            <a:cxnSpLocks/>
          </p:cNvCxnSpPr>
          <p:nvPr/>
        </p:nvCxnSpPr>
        <p:spPr>
          <a:xfrm flipH="1">
            <a:off x="7460343" y="3109536"/>
            <a:ext cx="92135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ZoneTexte 13">
            <a:extLst>
              <a:ext uri="{FF2B5EF4-FFF2-40B4-BE49-F238E27FC236}">
                <a16:creationId xmlns:a16="http://schemas.microsoft.com/office/drawing/2014/main" id="{60ECD08E-555B-B475-3AF5-2FA614D8C356}"/>
              </a:ext>
            </a:extLst>
          </p:cNvPr>
          <p:cNvSpPr txBox="1"/>
          <p:nvPr/>
        </p:nvSpPr>
        <p:spPr>
          <a:xfrm>
            <a:off x="696758" y="3944648"/>
            <a:ext cx="2443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Login sur Jira cloud </a:t>
            </a:r>
          </a:p>
        </p:txBody>
      </p: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561A701D-D050-E78D-B812-9DD30CAD0CBA}"/>
              </a:ext>
            </a:extLst>
          </p:cNvPr>
          <p:cNvCxnSpPr>
            <a:cxnSpLocks/>
          </p:cNvCxnSpPr>
          <p:nvPr/>
        </p:nvCxnSpPr>
        <p:spPr>
          <a:xfrm flipH="1">
            <a:off x="2883988" y="4129314"/>
            <a:ext cx="119452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436B3DEF-EEEE-1C93-738D-1CA65A5D093B}"/>
              </a:ext>
            </a:extLst>
          </p:cNvPr>
          <p:cNvCxnSpPr>
            <a:cxnSpLocks/>
          </p:cNvCxnSpPr>
          <p:nvPr/>
        </p:nvCxnSpPr>
        <p:spPr>
          <a:xfrm flipH="1">
            <a:off x="3075066" y="5659641"/>
            <a:ext cx="119452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ZoneTexte 17">
            <a:extLst>
              <a:ext uri="{FF2B5EF4-FFF2-40B4-BE49-F238E27FC236}">
                <a16:creationId xmlns:a16="http://schemas.microsoft.com/office/drawing/2014/main" id="{0859917B-54EF-8CB6-0E32-8492310B625C}"/>
              </a:ext>
            </a:extLst>
          </p:cNvPr>
          <p:cNvSpPr txBox="1"/>
          <p:nvPr/>
        </p:nvSpPr>
        <p:spPr>
          <a:xfrm>
            <a:off x="8584894" y="4828644"/>
            <a:ext cx="25898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Calcul de la transition à effectuer</a:t>
            </a:r>
          </a:p>
        </p:txBody>
      </p:sp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AA0E4398-7E71-D6D8-1E77-6ADB0CFC8572}"/>
              </a:ext>
            </a:extLst>
          </p:cNvPr>
          <p:cNvCxnSpPr>
            <a:cxnSpLocks/>
          </p:cNvCxnSpPr>
          <p:nvPr/>
        </p:nvCxnSpPr>
        <p:spPr>
          <a:xfrm flipH="1">
            <a:off x="7390368" y="5151809"/>
            <a:ext cx="119452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88626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61E4D95-0505-78C2-23F9-DA95C6951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C318EBF-3E97-94A7-BAB8-C6074790C24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/>
              <a:t>Va sur le sprint</a:t>
            </a:r>
            <a:br>
              <a:rPr lang="fr-FR" dirty="0"/>
            </a:br>
            <a:r>
              <a:rPr lang="fr-FR" dirty="0"/>
              <a:t>ajouter un ticket</a:t>
            </a:r>
          </a:p>
          <a:p>
            <a:r>
              <a:rPr lang="fr-FR" dirty="0"/>
              <a:t>Faire une PR</a:t>
            </a:r>
          </a:p>
          <a:p>
            <a:r>
              <a:rPr lang="fr-FR" dirty="0"/>
              <a:t>Merge la PR </a:t>
            </a:r>
          </a:p>
          <a:p>
            <a:r>
              <a:rPr lang="fr-FR" dirty="0"/>
              <a:t>Regarder le </a:t>
            </a:r>
            <a:r>
              <a:rPr lang="fr-FR" dirty="0" err="1"/>
              <a:t>wo</a:t>
            </a:r>
            <a:br>
              <a:rPr lang="fr-FR" dirty="0"/>
            </a:br>
            <a:br>
              <a:rPr lang="fr-FR" dirty="0"/>
            </a:b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85615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345365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1E11C2-9E07-FB6F-EB17-1CB18DBA81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7F139A65-B7FD-8D62-2587-F08C06A6C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Remerciements</a:t>
            </a:r>
          </a:p>
        </p:txBody>
      </p:sp>
      <p:pic>
        <p:nvPicPr>
          <p:cNvPr id="17" name="Graphique 16">
            <a:extLst>
              <a:ext uri="{FF2B5EF4-FFF2-40B4-BE49-F238E27FC236}">
                <a16:creationId xmlns:a16="http://schemas.microsoft.com/office/drawing/2014/main" id="{D1E3B412-6977-1230-D7D1-9457625A72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69395" y="3090956"/>
            <a:ext cx="2240216" cy="2240216"/>
          </a:xfrm>
          <a:prstGeom prst="rect">
            <a:avLst/>
          </a:prstGeom>
        </p:spPr>
      </p:pic>
      <p:pic>
        <p:nvPicPr>
          <p:cNvPr id="19" name="Graphique 18">
            <a:extLst>
              <a:ext uri="{FF2B5EF4-FFF2-40B4-BE49-F238E27FC236}">
                <a16:creationId xmlns:a16="http://schemas.microsoft.com/office/drawing/2014/main" id="{61B20135-7F7C-1DAA-ECAB-B098B67B22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50927" y="4162658"/>
            <a:ext cx="2240216" cy="2240216"/>
          </a:xfrm>
          <a:prstGeom prst="rect">
            <a:avLst/>
          </a:prstGeom>
        </p:spPr>
      </p:pic>
      <p:pic>
        <p:nvPicPr>
          <p:cNvPr id="20" name="Graphique 19">
            <a:extLst>
              <a:ext uri="{FF2B5EF4-FFF2-40B4-BE49-F238E27FC236}">
                <a16:creationId xmlns:a16="http://schemas.microsoft.com/office/drawing/2014/main" id="{9CF21BCD-97C2-9FA1-3A3E-8494B187E57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578475" y="1020702"/>
            <a:ext cx="2240216" cy="2240216"/>
          </a:xfrm>
          <a:prstGeom prst="rect">
            <a:avLst/>
          </a:prstGeom>
        </p:spPr>
      </p:pic>
      <p:pic>
        <p:nvPicPr>
          <p:cNvPr id="21" name="Graphique 20">
            <a:extLst>
              <a:ext uri="{FF2B5EF4-FFF2-40B4-BE49-F238E27FC236}">
                <a16:creationId xmlns:a16="http://schemas.microsoft.com/office/drawing/2014/main" id="{DDC40891-DA10-28E3-ECF2-A82612CD454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78475" y="3124200"/>
            <a:ext cx="2240216" cy="2240216"/>
          </a:xfrm>
          <a:prstGeom prst="rect">
            <a:avLst/>
          </a:prstGeom>
        </p:spPr>
      </p:pic>
      <p:sp>
        <p:nvSpPr>
          <p:cNvPr id="26" name="ZoneTexte 25">
            <a:extLst>
              <a:ext uri="{FF2B5EF4-FFF2-40B4-BE49-F238E27FC236}">
                <a16:creationId xmlns:a16="http://schemas.microsoft.com/office/drawing/2014/main" id="{BF41916A-EBC4-F3AE-2772-9EA76932C879}"/>
              </a:ext>
            </a:extLst>
          </p:cNvPr>
          <p:cNvSpPr txBox="1"/>
          <p:nvPr/>
        </p:nvSpPr>
        <p:spPr>
          <a:xfrm>
            <a:off x="8607447" y="3835193"/>
            <a:ext cx="964111" cy="751742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fr-FR" sz="2400" b="1" dirty="0">
                <a:solidFill>
                  <a:srgbClr val="1F2C38"/>
                </a:solidFill>
                <a:latin typeface="Inter 24pt Black" panose="02000503000000020004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1100</a:t>
            </a:r>
          </a:p>
          <a:p>
            <a:pPr algn="ctr"/>
            <a:r>
              <a:rPr lang="fr-FR" sz="900" i="1" dirty="0">
                <a:solidFill>
                  <a:srgbClr val="1F2C38"/>
                </a:solidFill>
                <a:latin typeface="Inter 18pt" panose="02000503000000020004" pitchFamily="2" charset="0"/>
                <a:ea typeface="Inter 18pt" panose="02000503000000020004" pitchFamily="2" charset="0"/>
              </a:rPr>
              <a:t>Collaborateurs en 2023</a:t>
            </a:r>
            <a:endParaRPr lang="fr-FR" sz="900" dirty="0">
              <a:solidFill>
                <a:srgbClr val="1F2C38"/>
              </a:solidFill>
              <a:latin typeface="Inter 18pt" panose="02000503000000020004" pitchFamily="2" charset="0"/>
              <a:ea typeface="Roboto Light"/>
            </a:endParaRP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04835056-684F-ED7F-08C6-15FE63118F71}"/>
              </a:ext>
            </a:extLst>
          </p:cNvPr>
          <p:cNvSpPr txBox="1"/>
          <p:nvPr/>
        </p:nvSpPr>
        <p:spPr>
          <a:xfrm>
            <a:off x="10034305" y="5035358"/>
            <a:ext cx="1675311" cy="105672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fr-FR" sz="2400" b="1" dirty="0">
                <a:solidFill>
                  <a:srgbClr val="1F2C38"/>
                </a:solidFill>
                <a:latin typeface="Inter 24pt Black" panose="02000503000000020004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25</a:t>
            </a:r>
          </a:p>
          <a:p>
            <a:pPr algn="ctr"/>
            <a:r>
              <a:rPr lang="fr-FR" sz="900" i="1" dirty="0">
                <a:solidFill>
                  <a:srgbClr val="1F2C38"/>
                </a:solidFill>
                <a:latin typeface="Inter 18pt" panose="02000503000000020004" pitchFamily="2" charset="0"/>
                <a:ea typeface="Inter 18pt" panose="02000503000000020004" pitchFamily="2" charset="0"/>
              </a:rPr>
              <a:t> années </a:t>
            </a:r>
            <a:br>
              <a:rPr lang="fr-FR" sz="900" i="1" dirty="0">
                <a:solidFill>
                  <a:srgbClr val="1F2C38"/>
                </a:solidFill>
                <a:latin typeface="Inter 18pt" panose="02000503000000020004" pitchFamily="2" charset="0"/>
                <a:ea typeface="Inter 18pt" panose="02000503000000020004" pitchFamily="2" charset="0"/>
              </a:rPr>
            </a:br>
            <a:r>
              <a:rPr lang="fr-FR" sz="900" i="1" dirty="0">
                <a:solidFill>
                  <a:srgbClr val="1F2C38"/>
                </a:solidFill>
                <a:latin typeface="Inter 18pt" panose="02000503000000020004" pitchFamily="2" charset="0"/>
                <a:ea typeface="Inter 18pt" panose="02000503000000020004" pitchFamily="2" charset="0"/>
              </a:rPr>
              <a:t>d'expérience</a:t>
            </a:r>
            <a:endParaRPr lang="fr-FR" dirty="0">
              <a:solidFill>
                <a:srgbClr val="1F2C38"/>
              </a:solidFill>
              <a:ea typeface="Roboto Light"/>
            </a:endParaRPr>
          </a:p>
        </p:txBody>
      </p:sp>
      <p:sp>
        <p:nvSpPr>
          <p:cNvPr id="31" name="Titre 1">
            <a:extLst>
              <a:ext uri="{FF2B5EF4-FFF2-40B4-BE49-F238E27FC236}">
                <a16:creationId xmlns:a16="http://schemas.microsoft.com/office/drawing/2014/main" id="{CEDE5CB1-1F78-63F0-1440-696042414731}"/>
              </a:ext>
            </a:extLst>
          </p:cNvPr>
          <p:cNvSpPr txBox="1">
            <a:spLocks/>
          </p:cNvSpPr>
          <p:nvPr/>
        </p:nvSpPr>
        <p:spPr>
          <a:xfrm>
            <a:off x="440575" y="1143002"/>
            <a:ext cx="7460704" cy="4762497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kern="1200" baseline="0">
                <a:solidFill>
                  <a:schemeClr val="bg1"/>
                </a:solidFill>
                <a:latin typeface="Nunito ExtraLight" panose="00000300000000000000" pitchFamily="2" charset="0"/>
                <a:ea typeface="+mj-ea"/>
                <a:cs typeface="+mj-cs"/>
              </a:defRPr>
            </a:lvl1pPr>
          </a:lstStyle>
          <a:p>
            <a:pPr marL="0" indent="0">
              <a:buNone/>
            </a:pPr>
            <a:endParaRPr lang="fr-FR" dirty="0">
              <a:solidFill>
                <a:srgbClr val="000000"/>
              </a:solidFill>
              <a:latin typeface="Inter 24pt Black" panose="02000503000000020004" pitchFamily="2" charset="0"/>
            </a:endParaRPr>
          </a:p>
        </p:txBody>
      </p:sp>
      <p:pic>
        <p:nvPicPr>
          <p:cNvPr id="36" name="Graphique 9" descr="Engrenages avec un remplissage uni">
            <a:extLst>
              <a:ext uri="{FF2B5EF4-FFF2-40B4-BE49-F238E27FC236}">
                <a16:creationId xmlns:a16="http://schemas.microsoft.com/office/drawing/2014/main" id="{66E6FB0F-7A6C-39C7-2722-CDE3D2EE8FB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780000">
            <a:off x="10553147" y="4601737"/>
            <a:ext cx="627270" cy="649357"/>
          </a:xfrm>
          <a:prstGeom prst="rect">
            <a:avLst/>
          </a:prstGeom>
        </p:spPr>
      </p:pic>
      <p:pic>
        <p:nvPicPr>
          <p:cNvPr id="2" name="Image 1" descr="Une image contenant texte, Police, Graphique, conception&#10;&#10;Description générée automatiquement">
            <a:extLst>
              <a:ext uri="{FF2B5EF4-FFF2-40B4-BE49-F238E27FC236}">
                <a16:creationId xmlns:a16="http://schemas.microsoft.com/office/drawing/2014/main" id="{7EF4F8E8-A119-0212-6E92-6EE2DDA83D4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9324" y="216084"/>
            <a:ext cx="1279226" cy="336638"/>
          </a:xfrm>
          <a:prstGeom prst="rect">
            <a:avLst/>
          </a:prstGeom>
        </p:spPr>
      </p:pic>
      <p:sp>
        <p:nvSpPr>
          <p:cNvPr id="3" name="Titre 1">
            <a:extLst>
              <a:ext uri="{FF2B5EF4-FFF2-40B4-BE49-F238E27FC236}">
                <a16:creationId xmlns:a16="http://schemas.microsoft.com/office/drawing/2014/main" id="{C841451C-A5F7-04BD-A648-6BE2F7D0969F}"/>
              </a:ext>
            </a:extLst>
          </p:cNvPr>
          <p:cNvSpPr txBox="1">
            <a:spLocks/>
          </p:cNvSpPr>
          <p:nvPr/>
        </p:nvSpPr>
        <p:spPr>
          <a:xfrm>
            <a:off x="444909" y="1329590"/>
            <a:ext cx="7460704" cy="4762497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kern="1200" baseline="0">
                <a:solidFill>
                  <a:schemeClr val="bg1"/>
                </a:solidFill>
                <a:latin typeface="Nunito ExtraLight" panose="00000300000000000000" pitchFamily="2" charset="0"/>
                <a:ea typeface="+mj-ea"/>
                <a:cs typeface="+mj-cs"/>
              </a:defRPr>
            </a:lvl1pPr>
          </a:lstStyle>
          <a:p>
            <a:pPr marL="0" indent="0">
              <a:buNone/>
            </a:pPr>
            <a: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</a:rPr>
              <a:t>Merci aux deux sociétés que sont </a:t>
            </a:r>
            <a:r>
              <a:rPr lang="fr-FR" sz="2000" b="1" dirty="0" err="1">
                <a:solidFill>
                  <a:srgbClr val="000000"/>
                </a:solidFill>
                <a:latin typeface="Inter 24pt" panose="02000503000000020004" pitchFamily="2" charset="0"/>
              </a:rPr>
              <a:t>Darva</a:t>
            </a:r>
            <a: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</a:rPr>
              <a:t> et </a:t>
            </a:r>
            <a:r>
              <a:rPr lang="fr-FR" sz="2000" b="1" dirty="0" err="1">
                <a:solidFill>
                  <a:srgbClr val="000000"/>
                </a:solidFill>
                <a:latin typeface="Inter 24pt" panose="02000503000000020004" pitchFamily="2" charset="0"/>
              </a:rPr>
              <a:t>Catamania</a:t>
            </a:r>
            <a: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</a:rPr>
              <a:t> de nous donner cette tribune </a:t>
            </a:r>
            <a:b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</a:rPr>
            </a:br>
            <a:b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</a:rPr>
            </a:br>
            <a: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</a:rPr>
              <a:t>Par l’intérêt qu’elles témoignent aux technologies , elles s’honorent et surtout elles honorent leurs collaborateurs.</a:t>
            </a:r>
          </a:p>
          <a:p>
            <a:pPr marL="0" indent="0">
              <a:buNone/>
            </a:pPr>
            <a:endParaRPr lang="fr-FR" sz="1800" dirty="0">
              <a:solidFill>
                <a:schemeClr val="tx2"/>
              </a:solidFill>
              <a:latin typeface="Inter" panose="02000503000000020004" pitchFamily="50" charset="0"/>
            </a:endParaRPr>
          </a:p>
          <a:p>
            <a:pPr marL="0" indent="0">
              <a:buNone/>
            </a:pPr>
            <a:r>
              <a:rPr lang="fr-FR" dirty="0" err="1">
                <a:solidFill>
                  <a:srgbClr val="000000"/>
                </a:solidFill>
                <a:latin typeface="Inter 24pt Black" panose="02000503000000020004" pitchFamily="2" charset="0"/>
              </a:rPr>
              <a:t>Catamania</a:t>
            </a:r>
            <a:r>
              <a:rPr lang="fr-FR" sz="1800" dirty="0">
                <a:solidFill>
                  <a:schemeClr val="tx2"/>
                </a:solidFill>
                <a:latin typeface="Inter" panose="02000503000000020004" pitchFamily="50" charset="0"/>
              </a:rPr>
              <a:t> ( chiffre , collab autant dire que ça fait un paquets d’heures de réflexion)</a:t>
            </a:r>
          </a:p>
          <a:p>
            <a:pPr>
              <a:lnSpc>
                <a:spcPts val="2300"/>
              </a:lnSpc>
            </a:pPr>
            <a:endParaRPr lang="fr-FR" dirty="0">
              <a:solidFill>
                <a:srgbClr val="000000"/>
              </a:solidFill>
              <a:latin typeface="Inter 24pt Black" panose="02000503000000020004" pitchFamily="2" charset="0"/>
            </a:endParaRPr>
          </a:p>
          <a:p>
            <a:pPr>
              <a:lnSpc>
                <a:spcPts val="2300"/>
              </a:lnSpc>
            </a:pPr>
            <a:r>
              <a:rPr lang="fr-FR" dirty="0" err="1">
                <a:solidFill>
                  <a:srgbClr val="000000"/>
                </a:solidFill>
                <a:latin typeface="Inter 24pt Black" panose="02000503000000020004" pitchFamily="2" charset="0"/>
              </a:rPr>
              <a:t>Darva</a:t>
            </a:r>
            <a:r>
              <a:rPr lang="fr-FR" dirty="0">
                <a:solidFill>
                  <a:srgbClr val="000000"/>
                </a:solidFill>
                <a:latin typeface="Inter 24pt Black" panose="02000503000000020004" pitchFamily="2" charset="0"/>
              </a:rPr>
              <a:t> </a:t>
            </a:r>
          </a:p>
        </p:txBody>
      </p:sp>
      <p:pic>
        <p:nvPicPr>
          <p:cNvPr id="5" name="Graphique 4">
            <a:extLst>
              <a:ext uri="{FF2B5EF4-FFF2-40B4-BE49-F238E27FC236}">
                <a16:creationId xmlns:a16="http://schemas.microsoft.com/office/drawing/2014/main" id="{C3E26197-E946-D063-93ED-0ABA2526289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969395" y="1045954"/>
            <a:ext cx="2240216" cy="2240216"/>
          </a:xfrm>
          <a:prstGeom prst="rect">
            <a:avLst/>
          </a:prstGeom>
        </p:spPr>
      </p:pic>
      <p:pic>
        <p:nvPicPr>
          <p:cNvPr id="6" name="Graphique 6">
            <a:extLst>
              <a:ext uri="{FF2B5EF4-FFF2-40B4-BE49-F238E27FC236}">
                <a16:creationId xmlns:a16="http://schemas.microsoft.com/office/drawing/2014/main" id="{8DB2E064-0B1C-D40B-11B4-5FA1F64FE98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9796943" y="2084412"/>
            <a:ext cx="2240216" cy="2240216"/>
          </a:xfrm>
          <a:prstGeom prst="rect">
            <a:avLst/>
          </a:prstGeom>
        </p:spPr>
      </p:pic>
      <p:sp>
        <p:nvSpPr>
          <p:cNvPr id="7" name="ZoneTexte 11">
            <a:extLst>
              <a:ext uri="{FF2B5EF4-FFF2-40B4-BE49-F238E27FC236}">
                <a16:creationId xmlns:a16="http://schemas.microsoft.com/office/drawing/2014/main" id="{84691D6C-211C-242A-7073-2466F106CCD9}"/>
              </a:ext>
            </a:extLst>
          </p:cNvPr>
          <p:cNvSpPr txBox="1"/>
          <p:nvPr/>
        </p:nvSpPr>
        <p:spPr>
          <a:xfrm>
            <a:off x="10306002" y="3111881"/>
            <a:ext cx="1257300" cy="98268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2400" b="1" dirty="0">
                <a:latin typeface="Inter 24pt Black" panose="02000503000000020004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1200</a:t>
            </a:r>
          </a:p>
          <a:p>
            <a:pPr algn="ctr"/>
            <a:r>
              <a:rPr lang="fr-FR" sz="900" i="1" dirty="0">
                <a:solidFill>
                  <a:srgbClr val="1F2C38"/>
                </a:solidFill>
                <a:latin typeface="Inter 18pt" panose="02000503000000020004" pitchFamily="2" charset="0"/>
                <a:ea typeface="Inter 18pt" panose="02000503000000020004" pitchFamily="2" charset="0"/>
              </a:rPr>
              <a:t>Collaborateurs en 2024</a:t>
            </a:r>
            <a:endParaRPr lang="fr-FR" sz="900" dirty="0">
              <a:solidFill>
                <a:srgbClr val="1F2C38"/>
              </a:solidFill>
              <a:latin typeface="Inter 18pt" panose="02000503000000020004" pitchFamily="2" charset="0"/>
              <a:ea typeface="Roboto Light"/>
            </a:endParaRPr>
          </a:p>
        </p:txBody>
      </p:sp>
      <p:sp>
        <p:nvSpPr>
          <p:cNvPr id="8" name="ZoneTexte 12">
            <a:extLst>
              <a:ext uri="{FF2B5EF4-FFF2-40B4-BE49-F238E27FC236}">
                <a16:creationId xmlns:a16="http://schemas.microsoft.com/office/drawing/2014/main" id="{CB5F1039-D149-7DEF-BE06-4C98686E9042}"/>
              </a:ext>
            </a:extLst>
          </p:cNvPr>
          <p:cNvSpPr txBox="1"/>
          <p:nvPr/>
        </p:nvSpPr>
        <p:spPr>
          <a:xfrm>
            <a:off x="8323057" y="2057751"/>
            <a:ext cx="1510792" cy="98268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2400" b="1" dirty="0">
                <a:solidFill>
                  <a:srgbClr val="1F2C38"/>
                </a:solidFill>
                <a:latin typeface="Inter 24pt Black" panose="02000503000000020004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100,3</a:t>
            </a:r>
            <a:endParaRPr lang="fr-FR" sz="2400" dirty="0">
              <a:solidFill>
                <a:srgbClr val="000000"/>
              </a:solidFill>
              <a:latin typeface="Inter 24pt Black" panose="02000503000000020004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  <a:p>
            <a:pPr algn="ctr"/>
            <a:r>
              <a:rPr lang="fr-FR" sz="900" i="1" dirty="0">
                <a:solidFill>
                  <a:srgbClr val="1F2C38"/>
                </a:solidFill>
                <a:latin typeface="Inter 18pt" panose="02000503000000020004" pitchFamily="2" charset="0"/>
                <a:ea typeface="Inter 18pt" panose="02000503000000020004" pitchFamily="2" charset="0"/>
              </a:rPr>
              <a:t>millions d’euros </a:t>
            </a:r>
            <a:br>
              <a:rPr lang="fr-FR" sz="900" i="1" dirty="0">
                <a:solidFill>
                  <a:srgbClr val="1F2C38"/>
                </a:solidFill>
                <a:latin typeface="Inter 18pt" panose="02000503000000020004" pitchFamily="2" charset="0"/>
                <a:ea typeface="Inter 18pt" panose="02000503000000020004" pitchFamily="2" charset="0"/>
              </a:rPr>
            </a:br>
            <a:r>
              <a:rPr lang="fr-FR" sz="900" i="1" dirty="0">
                <a:solidFill>
                  <a:srgbClr val="1F2C38"/>
                </a:solidFill>
                <a:latin typeface="Inter 18pt" panose="02000503000000020004" pitchFamily="2" charset="0"/>
                <a:ea typeface="Inter 18pt" panose="02000503000000020004" pitchFamily="2" charset="0"/>
              </a:rPr>
              <a:t> de chiffre d’affaires en 2024</a:t>
            </a:r>
          </a:p>
        </p:txBody>
      </p:sp>
      <p:pic>
        <p:nvPicPr>
          <p:cNvPr id="9" name="Graphique 33" descr="Mille avec un remplissage uni">
            <a:extLst>
              <a:ext uri="{FF2B5EF4-FFF2-40B4-BE49-F238E27FC236}">
                <a16:creationId xmlns:a16="http://schemas.microsoft.com/office/drawing/2014/main" id="{ADDC7470-24FB-4158-B494-D470C0D11CE2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8819387" y="1526828"/>
            <a:ext cx="530545" cy="530545"/>
          </a:xfrm>
          <a:prstGeom prst="rect">
            <a:avLst/>
          </a:prstGeom>
        </p:spPr>
      </p:pic>
      <p:pic>
        <p:nvPicPr>
          <p:cNvPr id="10" name="Graphique 34" descr="Public cible avec un remplissage uni">
            <a:extLst>
              <a:ext uri="{FF2B5EF4-FFF2-40B4-BE49-F238E27FC236}">
                <a16:creationId xmlns:a16="http://schemas.microsoft.com/office/drawing/2014/main" id="{948886B0-E9B9-7D5B-22D3-DCD65775E5CC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0630145" y="2624560"/>
            <a:ext cx="571122" cy="571122"/>
          </a:xfrm>
          <a:prstGeom prst="rect">
            <a:avLst/>
          </a:prstGeom>
        </p:spPr>
      </p:pic>
      <p:sp>
        <p:nvSpPr>
          <p:cNvPr id="11" name="ZoneTexte 36">
            <a:extLst>
              <a:ext uri="{FF2B5EF4-FFF2-40B4-BE49-F238E27FC236}">
                <a16:creationId xmlns:a16="http://schemas.microsoft.com/office/drawing/2014/main" id="{8E7C5858-A0B2-2102-10C9-DB79AAB3F860}"/>
              </a:ext>
            </a:extLst>
          </p:cNvPr>
          <p:cNvSpPr txBox="1"/>
          <p:nvPr/>
        </p:nvSpPr>
        <p:spPr>
          <a:xfrm>
            <a:off x="8586143" y="1925250"/>
            <a:ext cx="1006720" cy="302476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900" i="1" dirty="0">
                <a:solidFill>
                  <a:srgbClr val="1F2C38"/>
                </a:solidFill>
                <a:latin typeface="Inter 18pt" panose="02000503000000020004" pitchFamily="2" charset="0"/>
                <a:ea typeface="Inter 18pt" panose="02000503000000020004" pitchFamily="2" charset="0"/>
              </a:rPr>
              <a:t>Objectif :</a:t>
            </a:r>
          </a:p>
        </p:txBody>
      </p:sp>
      <p:sp>
        <p:nvSpPr>
          <p:cNvPr id="12" name="ZoneTexte 37">
            <a:extLst>
              <a:ext uri="{FF2B5EF4-FFF2-40B4-BE49-F238E27FC236}">
                <a16:creationId xmlns:a16="http://schemas.microsoft.com/office/drawing/2014/main" id="{1AEF77F1-0868-ED4D-CF44-1ADBC3010C18}"/>
              </a:ext>
            </a:extLst>
          </p:cNvPr>
          <p:cNvSpPr txBox="1"/>
          <p:nvPr/>
        </p:nvSpPr>
        <p:spPr>
          <a:xfrm>
            <a:off x="10413691" y="3053282"/>
            <a:ext cx="1006720" cy="302476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900" i="1" dirty="0">
                <a:solidFill>
                  <a:srgbClr val="1F2C38"/>
                </a:solidFill>
                <a:latin typeface="Inter 18pt" panose="02000503000000020004" pitchFamily="2" charset="0"/>
                <a:ea typeface="Inter 18pt" panose="02000503000000020004" pitchFamily="2" charset="0"/>
              </a:rPr>
              <a:t>Objectif :</a:t>
            </a:r>
          </a:p>
        </p:txBody>
      </p:sp>
      <p:sp>
        <p:nvSpPr>
          <p:cNvPr id="13" name="ZoneTexte 41">
            <a:extLst>
              <a:ext uri="{FF2B5EF4-FFF2-40B4-BE49-F238E27FC236}">
                <a16:creationId xmlns:a16="http://schemas.microsoft.com/office/drawing/2014/main" id="{2EA5C8C0-997F-3909-9BD1-4A5F389B9037}"/>
              </a:ext>
            </a:extLst>
          </p:cNvPr>
          <p:cNvSpPr txBox="1"/>
          <p:nvPr/>
        </p:nvSpPr>
        <p:spPr>
          <a:xfrm>
            <a:off x="10066292" y="1414228"/>
            <a:ext cx="169152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2000" dirty="0" err="1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Catamania</a:t>
            </a:r>
            <a:endParaRPr lang="fr-FR" sz="2000" dirty="0">
              <a:solidFill>
                <a:srgbClr val="000000"/>
              </a:solidFill>
              <a:latin typeface="Inter 24pt" panose="02000503000000020004" pitchFamily="2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7381326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9125DF-D48F-806E-2F8D-FF76DD8D85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14021BDF-AB47-10CE-A423-21BF677CE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Principes et apports du </a:t>
            </a:r>
            <a:r>
              <a:rPr lang="fr-FR" dirty="0" err="1"/>
              <a:t>devops</a:t>
            </a:r>
            <a:endParaRPr lang="fr-FR" dirty="0"/>
          </a:p>
        </p:txBody>
      </p:sp>
      <p:pic>
        <p:nvPicPr>
          <p:cNvPr id="16" name="Graphique 15">
            <a:extLst>
              <a:ext uri="{FF2B5EF4-FFF2-40B4-BE49-F238E27FC236}">
                <a16:creationId xmlns:a16="http://schemas.microsoft.com/office/drawing/2014/main" id="{B847459D-D150-E69E-9C49-FDB710E825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23379" y="1020702"/>
            <a:ext cx="2240216" cy="2240216"/>
          </a:xfrm>
          <a:prstGeom prst="rect">
            <a:avLst/>
          </a:prstGeom>
        </p:spPr>
      </p:pic>
      <p:pic>
        <p:nvPicPr>
          <p:cNvPr id="17" name="Graphique 16">
            <a:extLst>
              <a:ext uri="{FF2B5EF4-FFF2-40B4-BE49-F238E27FC236}">
                <a16:creationId xmlns:a16="http://schemas.microsoft.com/office/drawing/2014/main" id="{06676B15-1EE9-4AD7-371A-F734900BFC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23379" y="3124200"/>
            <a:ext cx="2240216" cy="2240216"/>
          </a:xfrm>
          <a:prstGeom prst="rect">
            <a:avLst/>
          </a:prstGeom>
        </p:spPr>
      </p:pic>
      <p:pic>
        <p:nvPicPr>
          <p:cNvPr id="18" name="Graphique 17">
            <a:extLst>
              <a:ext uri="{FF2B5EF4-FFF2-40B4-BE49-F238E27FC236}">
                <a16:creationId xmlns:a16="http://schemas.microsoft.com/office/drawing/2014/main" id="{3E92426C-B58D-CA38-90A4-31C34151153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750927" y="2059160"/>
            <a:ext cx="2240216" cy="2240216"/>
          </a:xfrm>
          <a:prstGeom prst="rect">
            <a:avLst/>
          </a:prstGeom>
        </p:spPr>
      </p:pic>
      <p:pic>
        <p:nvPicPr>
          <p:cNvPr id="19" name="Graphique 18">
            <a:extLst>
              <a:ext uri="{FF2B5EF4-FFF2-40B4-BE49-F238E27FC236}">
                <a16:creationId xmlns:a16="http://schemas.microsoft.com/office/drawing/2014/main" id="{6002BE76-F961-9D7C-4858-319EA1F1649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750927" y="4162658"/>
            <a:ext cx="2240216" cy="2240216"/>
          </a:xfrm>
          <a:prstGeom prst="rect">
            <a:avLst/>
          </a:prstGeom>
        </p:spPr>
      </p:pic>
      <p:pic>
        <p:nvPicPr>
          <p:cNvPr id="21" name="Graphique 20">
            <a:extLst>
              <a:ext uri="{FF2B5EF4-FFF2-40B4-BE49-F238E27FC236}">
                <a16:creationId xmlns:a16="http://schemas.microsoft.com/office/drawing/2014/main" id="{94B3E51A-B6AE-F594-EC3A-3864C92C714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578475" y="3124200"/>
            <a:ext cx="2240216" cy="2240216"/>
          </a:xfrm>
          <a:prstGeom prst="rect">
            <a:avLst/>
          </a:prstGeom>
        </p:spPr>
      </p:pic>
      <p:sp>
        <p:nvSpPr>
          <p:cNvPr id="31" name="Titre 1">
            <a:extLst>
              <a:ext uri="{FF2B5EF4-FFF2-40B4-BE49-F238E27FC236}">
                <a16:creationId xmlns:a16="http://schemas.microsoft.com/office/drawing/2014/main" id="{AA45292A-60D7-174C-D3EA-0EF4D0B22BED}"/>
              </a:ext>
            </a:extLst>
          </p:cNvPr>
          <p:cNvSpPr txBox="1">
            <a:spLocks/>
          </p:cNvSpPr>
          <p:nvPr/>
        </p:nvSpPr>
        <p:spPr>
          <a:xfrm>
            <a:off x="433358" y="816788"/>
            <a:ext cx="7449118" cy="6396811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kern="1200" baseline="0">
                <a:solidFill>
                  <a:schemeClr val="bg1"/>
                </a:solidFill>
                <a:latin typeface="Nunito ExtraLight" panose="00000300000000000000" pitchFamily="2" charset="0"/>
                <a:ea typeface="+mj-ea"/>
                <a:cs typeface="+mj-cs"/>
              </a:defRPr>
            </a:lvl1pPr>
          </a:lstStyle>
          <a:p>
            <a:pPr marL="0" indent="0">
              <a:buNone/>
            </a:pPr>
            <a: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</a:rPr>
              <a:t>Faire du </a:t>
            </a:r>
            <a:r>
              <a:rPr lang="fr-FR" sz="2000" dirty="0" err="1">
                <a:solidFill>
                  <a:srgbClr val="000000"/>
                </a:solidFill>
                <a:latin typeface="Inter 24pt" panose="02000503000000020004" pitchFamily="2" charset="0"/>
              </a:rPr>
              <a:t>Devops</a:t>
            </a:r>
            <a: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</a:rPr>
              <a:t> c’est utiliser du code qui ne constitue pas l’application , mais qui permet aux développeurs d’avancer plus  rapidement et de meilleure qualité. </a:t>
            </a:r>
          </a:p>
          <a:p>
            <a:pPr marL="0" indent="0">
              <a:buNone/>
            </a:pPr>
            <a:endParaRPr lang="fr-FR" sz="2000" dirty="0">
              <a:solidFill>
                <a:srgbClr val="000000"/>
              </a:solidFill>
              <a:latin typeface="Inter 24pt" panose="02000503000000020004" pitchFamily="2" charset="0"/>
            </a:endParaRPr>
          </a:p>
          <a:p>
            <a:pPr marL="0" indent="0">
              <a:buNone/>
            </a:pPr>
            <a: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</a:rPr>
              <a:t>Auparavant c’était essentiellement des outils maintenus par les opérationnels </a:t>
            </a:r>
          </a:p>
          <a:p>
            <a:pPr marL="0" indent="0">
              <a:buNone/>
            </a:pPr>
            <a:endParaRPr lang="fr-FR" sz="2000" dirty="0">
              <a:solidFill>
                <a:srgbClr val="000000"/>
              </a:solidFill>
              <a:latin typeface="Inter 24pt" panose="02000503000000020004" pitchFamily="2" charset="0"/>
            </a:endParaRPr>
          </a:p>
          <a:p>
            <a:pPr marL="0" indent="0">
              <a:buNone/>
            </a:pPr>
            <a: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</a:rPr>
              <a:t>Les outils se sont multipliés et améliorés, devenant pilotables par des scripts que les développeurs peuvent s’approprier.</a:t>
            </a:r>
          </a:p>
          <a:p>
            <a:pPr marL="0" indent="0">
              <a:buNone/>
            </a:pPr>
            <a:b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</a:rPr>
            </a:br>
            <a: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</a:rPr>
              <a:t>Gagnant en autonomie , le développeur peut agir  pour rendre son travail plus efficace.</a:t>
            </a:r>
          </a:p>
          <a:p>
            <a:pPr marL="0" indent="0">
              <a:buNone/>
            </a:pPr>
            <a: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</a:rPr>
              <a:t> </a:t>
            </a:r>
          </a:p>
          <a:p>
            <a:pPr marL="0" indent="0">
              <a:buNone/>
            </a:pPr>
            <a: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</a:rPr>
              <a:t>L’intérêt d’investir dans ces outils devient alors arithmétique, car  mobiliser un développeur est rentable si le code automatise une tâche fortement récurrente , et/ou  si cette tâche est partagée par d’autres</a:t>
            </a:r>
            <a:endParaRPr lang="fr-FR" sz="1200" dirty="0">
              <a:solidFill>
                <a:schemeClr val="tx2"/>
              </a:solidFill>
              <a:latin typeface="Inter" panose="02000503000000020004" pitchFamily="50" charset="0"/>
            </a:endParaRPr>
          </a:p>
        </p:txBody>
      </p:sp>
      <p:pic>
        <p:nvPicPr>
          <p:cNvPr id="2" name="Image 1" descr="Une image contenant texte, Police, Graphique, conception&#10;&#10;Description générée automatiquement">
            <a:extLst>
              <a:ext uri="{FF2B5EF4-FFF2-40B4-BE49-F238E27FC236}">
                <a16:creationId xmlns:a16="http://schemas.microsoft.com/office/drawing/2014/main" id="{2EED2452-9B2E-1371-2F1B-3782B1C557D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9324" y="216084"/>
            <a:ext cx="1279226" cy="336638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C55DCCC-CAC7-A93A-D4F1-48462A59B7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4797" y="1342120"/>
            <a:ext cx="1597380" cy="1597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8" descr="Docker Logo - Docker Logo with Whale and Containers - CleanPNG / KissPNG">
            <a:extLst>
              <a:ext uri="{FF2B5EF4-FFF2-40B4-BE49-F238E27FC236}">
                <a16:creationId xmlns:a16="http://schemas.microsoft.com/office/drawing/2014/main" id="{4D602E46-54C2-D44D-CCA5-7FD9D270B6E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7" name="Image 6" descr="Une image contenant Graphique, Police, texte, graphisme&#10;&#10;Description générée automatiquement">
            <a:extLst>
              <a:ext uri="{FF2B5EF4-FFF2-40B4-BE49-F238E27FC236}">
                <a16:creationId xmlns:a16="http://schemas.microsoft.com/office/drawing/2014/main" id="{3FD4DB92-4C06-09FF-9584-C6A06E646A0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4498" y="2430721"/>
            <a:ext cx="1386957" cy="1386957"/>
          </a:xfrm>
          <a:prstGeom prst="rect">
            <a:avLst/>
          </a:prstGeom>
        </p:spPr>
      </p:pic>
      <p:pic>
        <p:nvPicPr>
          <p:cNvPr id="11" name="Image 10" descr="Une image contenant clipart, illustration, Dessin animé, sourire&#10;&#10;Description générée automatiquement">
            <a:extLst>
              <a:ext uri="{FF2B5EF4-FFF2-40B4-BE49-F238E27FC236}">
                <a16:creationId xmlns:a16="http://schemas.microsoft.com/office/drawing/2014/main" id="{58853691-3D37-F5E6-B016-374A094C9A9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8747" y="4414215"/>
            <a:ext cx="1544576" cy="1544576"/>
          </a:xfrm>
          <a:prstGeom prst="rect">
            <a:avLst/>
          </a:prstGeom>
        </p:spPr>
      </p:pic>
      <p:pic>
        <p:nvPicPr>
          <p:cNvPr id="13" name="Image 12" descr="Une image contenant Graphique, symbole, Police, cercle&#10;&#10;Description générée automatiquement">
            <a:extLst>
              <a:ext uri="{FF2B5EF4-FFF2-40B4-BE49-F238E27FC236}">
                <a16:creationId xmlns:a16="http://schemas.microsoft.com/office/drawing/2014/main" id="{1128D568-0306-C7B4-0FCF-0F9A520C0B45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4821" y="3596717"/>
            <a:ext cx="2713696" cy="1290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2773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071B149-76F1-C2FF-50C7-F8F886668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-1"/>
            <a:ext cx="7025683" cy="714693"/>
          </a:xfrm>
        </p:spPr>
        <p:txBody>
          <a:bodyPr/>
          <a:lstStyle/>
          <a:p>
            <a:r>
              <a:rPr lang="fr-FR" dirty="0"/>
              <a:t>Le </a:t>
            </a:r>
            <a:r>
              <a:rPr lang="fr-FR" dirty="0" err="1"/>
              <a:t>Devops</a:t>
            </a:r>
            <a:r>
              <a:rPr lang="fr-FR" dirty="0"/>
              <a:t> comme l’agilité ?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36031D5-0E7E-6860-6D97-A782190746F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4500" y="727390"/>
            <a:ext cx="7478879" cy="5686109"/>
          </a:xfrm>
        </p:spPr>
        <p:txBody>
          <a:bodyPr/>
          <a:lstStyle/>
          <a:p>
            <a:pPr marL="0" indent="0">
              <a:buNone/>
            </a:pPr>
            <a: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Les outils du </a:t>
            </a:r>
            <a:r>
              <a:rPr lang="fr-FR" sz="2000" dirty="0" err="1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Devops</a:t>
            </a:r>
            <a: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 n’ont pas cessé de progresser</a:t>
            </a:r>
          </a:p>
          <a:p>
            <a:pPr marL="342900" indent="-342900">
              <a:buFontTx/>
              <a:buChar char="-"/>
            </a:pPr>
            <a: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Un simple script pour créer un serveur, le façonner et le répliquer à loisirs</a:t>
            </a:r>
          </a:p>
          <a:p>
            <a:pPr marL="342900" indent="-342900">
              <a:buFontTx/>
              <a:buChar char="-"/>
            </a:pPr>
            <a: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Un autre pour détecter les failles de sécurité ou une mauvaise indentation dans une application</a:t>
            </a:r>
          </a:p>
          <a:p>
            <a:pPr marL="342900" indent="-342900">
              <a:buFontTx/>
              <a:buChar char="-"/>
            </a:pPr>
            <a:endParaRPr lang="fr-FR" sz="2000" dirty="0">
              <a:solidFill>
                <a:srgbClr val="000000"/>
              </a:solidFill>
              <a:latin typeface="Inter 24pt" panose="02000503000000020004" pitchFamily="2" charset="0"/>
              <a:ea typeface="+mj-ea"/>
              <a:cs typeface="+mj-cs"/>
            </a:endParaRPr>
          </a:p>
          <a:p>
            <a: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D’un point de vue organisationnel , ces nouveaux outils appellent la collaboration entre les Dev et les Ops, car une grande partie de leurs compétences se chevauchent</a:t>
            </a:r>
          </a:p>
          <a:p>
            <a:endParaRPr lang="fr-FR" sz="2000" dirty="0">
              <a:solidFill>
                <a:srgbClr val="000000"/>
              </a:solidFill>
              <a:latin typeface="Inter 24pt" panose="02000503000000020004" pitchFamily="2" charset="0"/>
              <a:ea typeface="+mj-ea"/>
              <a:cs typeface="+mj-cs"/>
            </a:endParaRPr>
          </a:p>
          <a:p>
            <a: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A l’image de l’agilité , c’est un rapprochement bénéfique pour une entreprise , car elle réduit les difficultés de communication entre des équipes séparées.</a:t>
            </a:r>
          </a:p>
          <a:p>
            <a:pPr marL="0" indent="0">
              <a:buNone/>
            </a:pPr>
            <a:endParaRPr lang="fr-FR" sz="2000" dirty="0">
              <a:solidFill>
                <a:srgbClr val="000000"/>
              </a:solidFill>
              <a:latin typeface="Inter 24pt" panose="02000503000000020004" pitchFamily="2" charset="0"/>
              <a:ea typeface="+mj-ea"/>
              <a:cs typeface="+mj-cs"/>
            </a:endParaRPr>
          </a:p>
        </p:txBody>
      </p:sp>
      <p:pic>
        <p:nvPicPr>
          <p:cNvPr id="4" name="Graphique 3">
            <a:extLst>
              <a:ext uri="{FF2B5EF4-FFF2-40B4-BE49-F238E27FC236}">
                <a16:creationId xmlns:a16="http://schemas.microsoft.com/office/drawing/2014/main" id="{8C439120-D631-9C95-4649-80DDE49814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50927" y="4162658"/>
            <a:ext cx="2240216" cy="2240216"/>
          </a:xfrm>
          <a:prstGeom prst="rect">
            <a:avLst/>
          </a:prstGeom>
        </p:spPr>
      </p:pic>
      <p:pic>
        <p:nvPicPr>
          <p:cNvPr id="5" name="Graphique 4">
            <a:extLst>
              <a:ext uri="{FF2B5EF4-FFF2-40B4-BE49-F238E27FC236}">
                <a16:creationId xmlns:a16="http://schemas.microsoft.com/office/drawing/2014/main" id="{E2558AF1-27CD-0A88-EF52-CAC2477F04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578475" y="1020702"/>
            <a:ext cx="2240216" cy="2240216"/>
          </a:xfrm>
          <a:prstGeom prst="rect">
            <a:avLst/>
          </a:prstGeom>
        </p:spPr>
      </p:pic>
      <p:pic>
        <p:nvPicPr>
          <p:cNvPr id="6" name="Graphique 5">
            <a:extLst>
              <a:ext uri="{FF2B5EF4-FFF2-40B4-BE49-F238E27FC236}">
                <a16:creationId xmlns:a16="http://schemas.microsoft.com/office/drawing/2014/main" id="{2D2EA905-56FC-8099-62E7-B0D490356B1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578475" y="3124200"/>
            <a:ext cx="2240216" cy="2240216"/>
          </a:xfrm>
          <a:prstGeom prst="rect">
            <a:avLst/>
          </a:prstGeom>
        </p:spPr>
      </p:pic>
      <p:pic>
        <p:nvPicPr>
          <p:cNvPr id="10" name="Graphique 6">
            <a:extLst>
              <a:ext uri="{FF2B5EF4-FFF2-40B4-BE49-F238E27FC236}">
                <a16:creationId xmlns:a16="http://schemas.microsoft.com/office/drawing/2014/main" id="{E7E0B2EF-3627-B36F-E71D-686B76F42E4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796943" y="2084412"/>
            <a:ext cx="2240216" cy="2240216"/>
          </a:xfrm>
          <a:prstGeom prst="rect">
            <a:avLst/>
          </a:prstGeom>
        </p:spPr>
      </p:pic>
      <p:pic>
        <p:nvPicPr>
          <p:cNvPr id="18" name="Graphique 17">
            <a:extLst>
              <a:ext uri="{FF2B5EF4-FFF2-40B4-BE49-F238E27FC236}">
                <a16:creationId xmlns:a16="http://schemas.microsoft.com/office/drawing/2014/main" id="{5BD767E3-AD01-A3B8-D562-13861224FDC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923379" y="1020702"/>
            <a:ext cx="2240216" cy="2240216"/>
          </a:xfrm>
          <a:prstGeom prst="rect">
            <a:avLst/>
          </a:prstGeom>
        </p:spPr>
      </p:pic>
      <p:pic>
        <p:nvPicPr>
          <p:cNvPr id="19" name="Graphique 18">
            <a:extLst>
              <a:ext uri="{FF2B5EF4-FFF2-40B4-BE49-F238E27FC236}">
                <a16:creationId xmlns:a16="http://schemas.microsoft.com/office/drawing/2014/main" id="{EAA9AB1B-15FC-3107-9CD6-8F829772314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923379" y="3124200"/>
            <a:ext cx="2240216" cy="2240216"/>
          </a:xfrm>
          <a:prstGeom prst="rect">
            <a:avLst/>
          </a:prstGeom>
        </p:spPr>
      </p:pic>
      <p:pic>
        <p:nvPicPr>
          <p:cNvPr id="20" name="Image 19" descr="Une image contenant noir, obscurité&#10;&#10;Description générée automatiquement">
            <a:extLst>
              <a:ext uri="{FF2B5EF4-FFF2-40B4-BE49-F238E27FC236}">
                <a16:creationId xmlns:a16="http://schemas.microsoft.com/office/drawing/2014/main" id="{3046AF95-665C-8A3F-F2CE-6E3545B6A65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8106" y="2491973"/>
            <a:ext cx="1537889" cy="1537889"/>
          </a:xfrm>
          <a:prstGeom prst="rect">
            <a:avLst/>
          </a:prstGeom>
        </p:spPr>
      </p:pic>
      <p:pic>
        <p:nvPicPr>
          <p:cNvPr id="22" name="Image 21" descr="Une image contenant orange, triangle, Graphique, Caractère coloré&#10;&#10;Description générée automatiquement">
            <a:extLst>
              <a:ext uri="{FF2B5EF4-FFF2-40B4-BE49-F238E27FC236}">
                <a16:creationId xmlns:a16="http://schemas.microsoft.com/office/drawing/2014/main" id="{BBE16973-12E1-D550-63B1-522B75BCB80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5042" y="1383830"/>
            <a:ext cx="1636889" cy="1636889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07CD7747-265D-A66A-409B-A39BB66AAE3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274542" y="3536655"/>
            <a:ext cx="1645696" cy="1645696"/>
          </a:xfrm>
          <a:prstGeom prst="rect">
            <a:avLst/>
          </a:prstGeom>
        </p:spPr>
      </p:pic>
      <p:pic>
        <p:nvPicPr>
          <p:cNvPr id="27" name="Graphique 26">
            <a:extLst>
              <a:ext uri="{FF2B5EF4-FFF2-40B4-BE49-F238E27FC236}">
                <a16:creationId xmlns:a16="http://schemas.microsoft.com/office/drawing/2014/main" id="{9B99570D-7095-8330-B525-E3B26550D083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9893746" y="4246530"/>
            <a:ext cx="1979954" cy="1979954"/>
          </a:xfrm>
          <a:prstGeom prst="rect">
            <a:avLst/>
          </a:prstGeom>
        </p:spPr>
      </p:pic>
      <p:pic>
        <p:nvPicPr>
          <p:cNvPr id="28" name="Image 27" descr="Une image contenant texte, Police, Graphique, conception&#10;&#10;Description générée automatiquement">
            <a:extLst>
              <a:ext uri="{FF2B5EF4-FFF2-40B4-BE49-F238E27FC236}">
                <a16:creationId xmlns:a16="http://schemas.microsoft.com/office/drawing/2014/main" id="{5387B154-49A1-1337-7B2C-07FB00E64AFD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9324" y="216084"/>
            <a:ext cx="1279226" cy="33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8254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42E94C8-4384-8D8E-B858-5BCEF51488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Démos pour le DevOps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037A6C5C-F3AB-F6D0-F78D-360D334A93E3}"/>
              </a:ext>
            </a:extLst>
          </p:cNvPr>
          <p:cNvSpPr txBox="1"/>
          <p:nvPr/>
        </p:nvSpPr>
        <p:spPr>
          <a:xfrm>
            <a:off x="1705219" y="1645167"/>
            <a:ext cx="84080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Comprendre le DevOps : l’exemple du </a:t>
            </a:r>
            <a:r>
              <a:rPr lang="fr-FR" sz="2000" dirty="0" err="1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Jenkinsfile</a:t>
            </a:r>
            <a:endParaRPr lang="fr-FR" sz="2000" dirty="0">
              <a:solidFill>
                <a:srgbClr val="000000"/>
              </a:solidFill>
              <a:latin typeface="Inter 24pt" panose="02000503000000020004" pitchFamily="2" charset="0"/>
              <a:ea typeface="+mj-ea"/>
              <a:cs typeface="+mj-cs"/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63805D4E-EBDA-686C-307B-50B4558F90B3}"/>
              </a:ext>
            </a:extLst>
          </p:cNvPr>
          <p:cNvSpPr txBox="1"/>
          <p:nvPr/>
        </p:nvSpPr>
        <p:spPr>
          <a:xfrm>
            <a:off x="1705219" y="4163648"/>
            <a:ext cx="84080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Comprendre le DevOps : l’exemple de l’Infrastructure as Code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ED928A4B-8F0F-9B8A-906A-AB253FF7A0DA}"/>
              </a:ext>
            </a:extLst>
          </p:cNvPr>
          <p:cNvSpPr txBox="1"/>
          <p:nvPr/>
        </p:nvSpPr>
        <p:spPr>
          <a:xfrm>
            <a:off x="2078683" y="2229377"/>
            <a:ext cx="84080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Le CI/CD sans </a:t>
            </a:r>
            <a:r>
              <a:rPr lang="fr-FR" sz="2000" dirty="0" err="1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Jenkinsfile</a:t>
            </a:r>
            <a: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, et la problématique des équipes Forge : </a:t>
            </a:r>
            <a: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  <a:hlinkClick r:id="rId2"/>
              </a:rPr>
              <a:t>démo</a:t>
            </a:r>
            <a:endParaRPr lang="fr-FR" sz="2000" dirty="0">
              <a:solidFill>
                <a:srgbClr val="000000"/>
              </a:solidFill>
              <a:latin typeface="Inter 24pt" panose="02000503000000020004" pitchFamily="2" charset="0"/>
              <a:ea typeface="+mj-ea"/>
              <a:cs typeface="+mj-cs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6B47878-C4E6-4A30-43B6-0AE8EFF8E132}"/>
              </a:ext>
            </a:extLst>
          </p:cNvPr>
          <p:cNvSpPr txBox="1"/>
          <p:nvPr/>
        </p:nvSpPr>
        <p:spPr>
          <a:xfrm>
            <a:off x="2078683" y="2757629"/>
            <a:ext cx="84080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Le CI/CD avec </a:t>
            </a:r>
            <a:r>
              <a:rPr lang="fr-FR" sz="2000" dirty="0" err="1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Jenkinsfile</a:t>
            </a:r>
            <a: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 : </a:t>
            </a:r>
            <a: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  <a:hlinkClick r:id="rId3"/>
              </a:rPr>
              <a:t>démo</a:t>
            </a:r>
            <a:endParaRPr lang="fr-FR" sz="2000" dirty="0">
              <a:solidFill>
                <a:srgbClr val="000000"/>
              </a:solidFill>
              <a:latin typeface="Inter 24pt" panose="02000503000000020004" pitchFamily="2" charset="0"/>
              <a:ea typeface="+mj-ea"/>
              <a:cs typeface="+mj-cs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61512995-74BE-F8C7-B41D-F04C6F085105}"/>
              </a:ext>
            </a:extLst>
          </p:cNvPr>
          <p:cNvSpPr txBox="1"/>
          <p:nvPr/>
        </p:nvSpPr>
        <p:spPr>
          <a:xfrm>
            <a:off x="2078683" y="4812722"/>
            <a:ext cx="84080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L’</a:t>
            </a:r>
            <a:r>
              <a:rPr lang="fr-FR" sz="2000" dirty="0" err="1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IaC</a:t>
            </a:r>
            <a: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 avec Ansible : </a:t>
            </a:r>
            <a: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  <a:hlinkClick r:id="rId4"/>
              </a:rPr>
              <a:t>live </a:t>
            </a:r>
            <a:r>
              <a:rPr lang="fr-FR" sz="2000" dirty="0" err="1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  <a:hlinkClick r:id="rId4"/>
              </a:rPr>
              <a:t>coding</a:t>
            </a:r>
            <a:endParaRPr lang="fr-FR" sz="2000" dirty="0">
              <a:solidFill>
                <a:srgbClr val="000000"/>
              </a:solidFill>
              <a:latin typeface="Inter 24pt" panose="02000503000000020004" pitchFamily="2" charset="0"/>
              <a:ea typeface="+mj-ea"/>
              <a:cs typeface="+mj-cs"/>
            </a:endParaRPr>
          </a:p>
        </p:txBody>
      </p:sp>
      <p:pic>
        <p:nvPicPr>
          <p:cNvPr id="9" name="Image 8" descr="Une image contenant texte, Police, Graphique, conception&#10;&#10;Description générée automatiquement">
            <a:extLst>
              <a:ext uri="{FF2B5EF4-FFF2-40B4-BE49-F238E27FC236}">
                <a16:creationId xmlns:a16="http://schemas.microsoft.com/office/drawing/2014/main" id="{5EE1901D-11C2-F1A4-09EE-AF17E282AF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9324" y="216084"/>
            <a:ext cx="1279226" cy="33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1802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B7D731-94B2-8B38-9A53-FE1CB1A749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CB81C3A5-A111-0262-4D22-3B593EDF8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Ansible pour bâtir la machine cible</a:t>
            </a:r>
          </a:p>
        </p:txBody>
      </p:sp>
      <p:pic>
        <p:nvPicPr>
          <p:cNvPr id="18" name="Graphique 17">
            <a:extLst>
              <a:ext uri="{FF2B5EF4-FFF2-40B4-BE49-F238E27FC236}">
                <a16:creationId xmlns:a16="http://schemas.microsoft.com/office/drawing/2014/main" id="{A44182AF-F867-9254-FA53-F28443D3BC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50927" y="2059160"/>
            <a:ext cx="2240216" cy="2240216"/>
          </a:xfrm>
          <a:prstGeom prst="rect">
            <a:avLst/>
          </a:prstGeom>
        </p:spPr>
      </p:pic>
      <p:pic>
        <p:nvPicPr>
          <p:cNvPr id="19" name="Graphique 18">
            <a:extLst>
              <a:ext uri="{FF2B5EF4-FFF2-40B4-BE49-F238E27FC236}">
                <a16:creationId xmlns:a16="http://schemas.microsoft.com/office/drawing/2014/main" id="{5B90F83E-4A0C-71C0-6D64-C89553FAA9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750927" y="4162658"/>
            <a:ext cx="2240216" cy="2240216"/>
          </a:xfrm>
          <a:prstGeom prst="rect">
            <a:avLst/>
          </a:prstGeom>
        </p:spPr>
      </p:pic>
      <p:pic>
        <p:nvPicPr>
          <p:cNvPr id="20" name="Graphique 19">
            <a:extLst>
              <a:ext uri="{FF2B5EF4-FFF2-40B4-BE49-F238E27FC236}">
                <a16:creationId xmlns:a16="http://schemas.microsoft.com/office/drawing/2014/main" id="{6958AD88-FF20-FED7-5C53-FB97CB18B14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578475" y="1020702"/>
            <a:ext cx="2240216" cy="2240216"/>
          </a:xfrm>
          <a:prstGeom prst="rect">
            <a:avLst/>
          </a:prstGeom>
        </p:spPr>
      </p:pic>
      <p:pic>
        <p:nvPicPr>
          <p:cNvPr id="21" name="Graphique 20">
            <a:extLst>
              <a:ext uri="{FF2B5EF4-FFF2-40B4-BE49-F238E27FC236}">
                <a16:creationId xmlns:a16="http://schemas.microsoft.com/office/drawing/2014/main" id="{73E3E24B-D107-64CA-E6F7-3B128A106D2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578475" y="3124200"/>
            <a:ext cx="2240216" cy="2240216"/>
          </a:xfrm>
          <a:prstGeom prst="rect">
            <a:avLst/>
          </a:prstGeom>
        </p:spPr>
      </p:pic>
      <p:sp>
        <p:nvSpPr>
          <p:cNvPr id="31" name="Titre 1">
            <a:extLst>
              <a:ext uri="{FF2B5EF4-FFF2-40B4-BE49-F238E27FC236}">
                <a16:creationId xmlns:a16="http://schemas.microsoft.com/office/drawing/2014/main" id="{D386CAEF-7DA9-F183-5B10-22F1D9806353}"/>
              </a:ext>
            </a:extLst>
          </p:cNvPr>
          <p:cNvSpPr txBox="1">
            <a:spLocks/>
          </p:cNvSpPr>
          <p:nvPr/>
        </p:nvSpPr>
        <p:spPr>
          <a:xfrm>
            <a:off x="440575" y="1143002"/>
            <a:ext cx="7460704" cy="4949085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kern="1200" baseline="0">
                <a:solidFill>
                  <a:schemeClr val="bg1"/>
                </a:solidFill>
                <a:latin typeface="Nunito ExtraLight" panose="00000300000000000000" pitchFamily="2" charset="0"/>
                <a:ea typeface="+mj-ea"/>
                <a:cs typeface="+mj-cs"/>
              </a:defRPr>
            </a:lvl1pPr>
          </a:lstStyle>
          <a:p>
            <a:pPr>
              <a:lnSpc>
                <a:spcPts val="2300"/>
              </a:lnSpc>
            </a:pPr>
            <a:endParaRPr lang="fr-FR" dirty="0">
              <a:solidFill>
                <a:srgbClr val="000000"/>
              </a:solidFill>
              <a:latin typeface="Inter 24pt Black" panose="02000503000000020004" pitchFamily="2" charset="0"/>
            </a:endParaRPr>
          </a:p>
        </p:txBody>
      </p:sp>
      <p:pic>
        <p:nvPicPr>
          <p:cNvPr id="2" name="Image 1" descr="Une image contenant texte, Police, Graphique, conception&#10;&#10;Description générée automatiquement">
            <a:extLst>
              <a:ext uri="{FF2B5EF4-FFF2-40B4-BE49-F238E27FC236}">
                <a16:creationId xmlns:a16="http://schemas.microsoft.com/office/drawing/2014/main" id="{BC402172-1122-2AAB-57AA-7DBED2C9E3D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9324" y="216084"/>
            <a:ext cx="1279226" cy="336638"/>
          </a:xfrm>
          <a:prstGeom prst="rect">
            <a:avLst/>
          </a:prstGeom>
        </p:spPr>
      </p:pic>
      <p:sp>
        <p:nvSpPr>
          <p:cNvPr id="3" name="Titre 1">
            <a:extLst>
              <a:ext uri="{FF2B5EF4-FFF2-40B4-BE49-F238E27FC236}">
                <a16:creationId xmlns:a16="http://schemas.microsoft.com/office/drawing/2014/main" id="{6361380A-7666-0ADA-8596-22833E64B69A}"/>
              </a:ext>
            </a:extLst>
          </p:cNvPr>
          <p:cNvSpPr txBox="1">
            <a:spLocks/>
          </p:cNvSpPr>
          <p:nvPr/>
        </p:nvSpPr>
        <p:spPr>
          <a:xfrm>
            <a:off x="347612" y="1106857"/>
            <a:ext cx="7460704" cy="4949085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kern="1200" baseline="0">
                <a:solidFill>
                  <a:schemeClr val="bg1"/>
                </a:solidFill>
                <a:latin typeface="Nunito ExtraLight" panose="00000300000000000000" pitchFamily="2" charset="0"/>
                <a:ea typeface="+mj-ea"/>
                <a:cs typeface="+mj-cs"/>
              </a:defRPr>
            </a:lvl1pPr>
          </a:lstStyle>
          <a:p>
            <a:pPr marL="0" indent="0">
              <a:buNone/>
            </a:pPr>
            <a:br>
              <a:rPr lang="fr-FR" sz="1800" dirty="0">
                <a:solidFill>
                  <a:schemeClr val="tx2"/>
                </a:solidFill>
                <a:latin typeface="Inter" panose="02000503000000020004" pitchFamily="50" charset="0"/>
              </a:rPr>
            </a:br>
            <a:endParaRPr lang="fr-FR" sz="1800" dirty="0">
              <a:solidFill>
                <a:schemeClr val="tx2"/>
              </a:solidFill>
              <a:latin typeface="Inter" panose="02000503000000020004" pitchFamily="50" charset="0"/>
            </a:endParaRPr>
          </a:p>
          <a:p>
            <a:pPr>
              <a:lnSpc>
                <a:spcPts val="2300"/>
              </a:lnSpc>
            </a:pPr>
            <a:endParaRPr lang="fr-FR" dirty="0">
              <a:solidFill>
                <a:srgbClr val="000000"/>
              </a:solidFill>
              <a:latin typeface="Inter 24pt Black" panose="02000503000000020004" pitchFamily="2" charset="0"/>
            </a:endParaRPr>
          </a:p>
        </p:txBody>
      </p:sp>
      <p:sp>
        <p:nvSpPr>
          <p:cNvPr id="11" name="AutoShape 2" descr="Why Next.js">
            <a:extLst>
              <a:ext uri="{FF2B5EF4-FFF2-40B4-BE49-F238E27FC236}">
                <a16:creationId xmlns:a16="http://schemas.microsoft.com/office/drawing/2014/main" id="{EA2CE203-5F54-D16E-B3DC-5021AC37EFD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2" name="AutoShape 4" descr="Next JS logo vector">
            <a:extLst>
              <a:ext uri="{FF2B5EF4-FFF2-40B4-BE49-F238E27FC236}">
                <a16:creationId xmlns:a16="http://schemas.microsoft.com/office/drawing/2014/main" id="{6C087768-6A8B-E929-50E1-7042E7423CE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6" name="Image 5" descr="Une image contenant capture d’écran, Caractère coloré, conception&#10;&#10;Description générée automatiquement">
            <a:extLst>
              <a:ext uri="{FF2B5EF4-FFF2-40B4-BE49-F238E27FC236}">
                <a16:creationId xmlns:a16="http://schemas.microsoft.com/office/drawing/2014/main" id="{7E07FC44-CFC7-6DB9-CD2B-808CC639901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725" y="583057"/>
            <a:ext cx="8886825" cy="5923493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480ABF20-0E1F-2207-A761-B22E4FDFB7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6506" y="1943861"/>
            <a:ext cx="726754" cy="726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 9" descr="Une image contenant noir, obscurité&#10;&#10;Description générée automatiquement">
            <a:extLst>
              <a:ext uri="{FF2B5EF4-FFF2-40B4-BE49-F238E27FC236}">
                <a16:creationId xmlns:a16="http://schemas.microsoft.com/office/drawing/2014/main" id="{4D101CA1-B126-8828-1BBF-AC2D13184C9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8103" y="1096732"/>
            <a:ext cx="798422" cy="798422"/>
          </a:xfrm>
          <a:prstGeom prst="rect">
            <a:avLst/>
          </a:prstGeom>
        </p:spPr>
      </p:pic>
      <p:pic>
        <p:nvPicPr>
          <p:cNvPr id="14" name="Image 13" descr="Une image contenant noir, obscurité&#10;&#10;Description générée automatiquement">
            <a:extLst>
              <a:ext uri="{FF2B5EF4-FFF2-40B4-BE49-F238E27FC236}">
                <a16:creationId xmlns:a16="http://schemas.microsoft.com/office/drawing/2014/main" id="{C9CF0F6C-FB27-99E6-FEB1-DA113D443C9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1452" y="2956453"/>
            <a:ext cx="1470605" cy="1039147"/>
          </a:xfrm>
          <a:prstGeom prst="rect">
            <a:avLst/>
          </a:prstGeom>
        </p:spPr>
      </p:pic>
      <p:pic>
        <p:nvPicPr>
          <p:cNvPr id="22" name="Image 21" descr="Une image contenant noir, obscurité&#10;&#10;Description générée automatiquement">
            <a:extLst>
              <a:ext uri="{FF2B5EF4-FFF2-40B4-BE49-F238E27FC236}">
                <a16:creationId xmlns:a16="http://schemas.microsoft.com/office/drawing/2014/main" id="{07DC5707-15DF-BAE1-C8C8-E2885E098BF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4997" y="5005563"/>
            <a:ext cx="382327" cy="382327"/>
          </a:xfrm>
          <a:prstGeom prst="rect">
            <a:avLst/>
          </a:prstGeom>
        </p:spPr>
      </p:pic>
      <p:pic>
        <p:nvPicPr>
          <p:cNvPr id="29" name="Image 28" descr="Une image contenant capture d’écran, noir&#10;&#10;Description générée automatiquement">
            <a:extLst>
              <a:ext uri="{FF2B5EF4-FFF2-40B4-BE49-F238E27FC236}">
                <a16:creationId xmlns:a16="http://schemas.microsoft.com/office/drawing/2014/main" id="{A415319D-5DA2-6E64-D2BF-4E8FA03D7935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5748" y="5609093"/>
            <a:ext cx="680625" cy="378125"/>
          </a:xfrm>
          <a:prstGeom prst="rect">
            <a:avLst/>
          </a:prstGeom>
        </p:spPr>
      </p:pic>
      <p:pic>
        <p:nvPicPr>
          <p:cNvPr id="37" name="Image 36" descr="Une image contenant Police, Graphique, logo, symbole&#10;&#10;Description générée automatiquement">
            <a:extLst>
              <a:ext uri="{FF2B5EF4-FFF2-40B4-BE49-F238E27FC236}">
                <a16:creationId xmlns:a16="http://schemas.microsoft.com/office/drawing/2014/main" id="{C42503A2-7CF6-CDEB-4A15-46B5682DEDD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7630" y="5085278"/>
            <a:ext cx="1846809" cy="405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5558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F43DCE-BE0D-3B4D-BE11-B75134426E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A4E02B29-0BB4-E08F-49AD-D0934E8F5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IaC</a:t>
            </a:r>
            <a:r>
              <a:rPr lang="fr-FR" dirty="0"/>
              <a:t> sur cloud </a:t>
            </a:r>
            <a:r>
              <a:rPr lang="fr-FR" dirty="0" err="1"/>
              <a:t>DigitalOcean</a:t>
            </a:r>
            <a:r>
              <a:rPr lang="fr-FR" dirty="0"/>
              <a:t> (</a:t>
            </a:r>
            <a:r>
              <a:rPr lang="fr-FR" dirty="0" err="1"/>
              <a:t>Iaas</a:t>
            </a:r>
            <a:r>
              <a:rPr lang="fr-FR" dirty="0"/>
              <a:t>) </a:t>
            </a:r>
          </a:p>
        </p:txBody>
      </p:sp>
      <p:pic>
        <p:nvPicPr>
          <p:cNvPr id="20" name="Graphique 19">
            <a:extLst>
              <a:ext uri="{FF2B5EF4-FFF2-40B4-BE49-F238E27FC236}">
                <a16:creationId xmlns:a16="http://schemas.microsoft.com/office/drawing/2014/main" id="{9E9D6544-3872-4262-6148-D0A7FF3D56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48400" y="1003892"/>
            <a:ext cx="5633820" cy="5633820"/>
          </a:xfrm>
          <a:prstGeom prst="rect">
            <a:avLst/>
          </a:prstGeom>
        </p:spPr>
      </p:pic>
      <p:pic>
        <p:nvPicPr>
          <p:cNvPr id="21" name="Graphique 20">
            <a:extLst>
              <a:ext uri="{FF2B5EF4-FFF2-40B4-BE49-F238E27FC236}">
                <a16:creationId xmlns:a16="http://schemas.microsoft.com/office/drawing/2014/main" id="{F7769710-99EC-6263-8020-82CA16DC6E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860538" y="1121145"/>
            <a:ext cx="1276350" cy="1276350"/>
          </a:xfrm>
          <a:prstGeom prst="rect">
            <a:avLst/>
          </a:prstGeom>
        </p:spPr>
      </p:pic>
      <p:pic>
        <p:nvPicPr>
          <p:cNvPr id="2" name="Image 1" descr="Une image contenant texte, Police, Graphique, conception&#10;&#10;Description générée automatiquement">
            <a:extLst>
              <a:ext uri="{FF2B5EF4-FFF2-40B4-BE49-F238E27FC236}">
                <a16:creationId xmlns:a16="http://schemas.microsoft.com/office/drawing/2014/main" id="{1C263B53-3090-BE02-E266-F4CD8BDCD3E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9324" y="216084"/>
            <a:ext cx="1279226" cy="336638"/>
          </a:xfrm>
          <a:prstGeom prst="rect">
            <a:avLst/>
          </a:prstGeom>
        </p:spPr>
      </p:pic>
      <p:sp>
        <p:nvSpPr>
          <p:cNvPr id="11" name="AutoShape 2" descr="Why Next.js">
            <a:extLst>
              <a:ext uri="{FF2B5EF4-FFF2-40B4-BE49-F238E27FC236}">
                <a16:creationId xmlns:a16="http://schemas.microsoft.com/office/drawing/2014/main" id="{DE52EAAF-ADB8-F575-702D-C69C32678CC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2" name="AutoShape 4" descr="Next JS logo vector">
            <a:extLst>
              <a:ext uri="{FF2B5EF4-FFF2-40B4-BE49-F238E27FC236}">
                <a16:creationId xmlns:a16="http://schemas.microsoft.com/office/drawing/2014/main" id="{E465457A-351D-99BC-2F26-E203F56311E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8D593E7A-D495-7B6C-8DE0-E8ED70C3A4A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43231" y="1372507"/>
            <a:ext cx="3572374" cy="4925112"/>
          </a:xfrm>
          <a:prstGeom prst="rect">
            <a:avLst/>
          </a:prstGeom>
        </p:spPr>
      </p:pic>
      <p:pic>
        <p:nvPicPr>
          <p:cNvPr id="13" name="Image 12" descr="Une image contenant texte, Police, Graphique, symbole&#10;&#10;Description générée automatiquement">
            <a:extLst>
              <a:ext uri="{FF2B5EF4-FFF2-40B4-BE49-F238E27FC236}">
                <a16:creationId xmlns:a16="http://schemas.microsoft.com/office/drawing/2014/main" id="{0AEDC5AF-3592-72C5-CD18-447BEED03BE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3454" y="2945606"/>
            <a:ext cx="1993868" cy="1576388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D4D03C5F-6633-E067-E95B-67A62C98074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0518" y="3362323"/>
            <a:ext cx="855754" cy="622129"/>
          </a:xfrm>
          <a:prstGeom prst="rect">
            <a:avLst/>
          </a:prstGeom>
        </p:spPr>
      </p:pic>
      <p:pic>
        <p:nvPicPr>
          <p:cNvPr id="17" name="Graphique 16">
            <a:extLst>
              <a:ext uri="{FF2B5EF4-FFF2-40B4-BE49-F238E27FC236}">
                <a16:creationId xmlns:a16="http://schemas.microsoft.com/office/drawing/2014/main" id="{DAC1114A-132B-E53F-C66E-579F6B1ACFA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603222" y="3280961"/>
            <a:ext cx="1205513" cy="1205513"/>
          </a:xfrm>
          <a:prstGeom prst="rect">
            <a:avLst/>
          </a:prstGeom>
        </p:spPr>
      </p:pic>
      <p:pic>
        <p:nvPicPr>
          <p:cNvPr id="24" name="Image 23" descr="Une image contenant Graphique, clipart, conception&#10;&#10;Description générée automatiquement">
            <a:extLst>
              <a:ext uri="{FF2B5EF4-FFF2-40B4-BE49-F238E27FC236}">
                <a16:creationId xmlns:a16="http://schemas.microsoft.com/office/drawing/2014/main" id="{19EB5D67-B211-5DE5-4C52-548E3681776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6735" y="1082259"/>
            <a:ext cx="1127306" cy="1111510"/>
          </a:xfrm>
          <a:prstGeom prst="rect">
            <a:avLst/>
          </a:prstGeom>
        </p:spPr>
      </p:pic>
      <p:pic>
        <p:nvPicPr>
          <p:cNvPr id="25" name="Image 24" descr="Une image contenant noir, obscurité&#10;&#10;Description générée automatiquement">
            <a:extLst>
              <a:ext uri="{FF2B5EF4-FFF2-40B4-BE49-F238E27FC236}">
                <a16:creationId xmlns:a16="http://schemas.microsoft.com/office/drawing/2014/main" id="{4687ADF9-81DF-70FD-2D04-E9FDDE3025A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5911" y="3429000"/>
            <a:ext cx="1071646" cy="757238"/>
          </a:xfrm>
          <a:prstGeom prst="rect">
            <a:avLst/>
          </a:prstGeom>
        </p:spPr>
      </p:pic>
      <p:sp>
        <p:nvSpPr>
          <p:cNvPr id="26" name="Flèche : droite 25">
            <a:extLst>
              <a:ext uri="{FF2B5EF4-FFF2-40B4-BE49-F238E27FC236}">
                <a16:creationId xmlns:a16="http://schemas.microsoft.com/office/drawing/2014/main" id="{BBA64A50-50EC-EB17-2E1F-01D29E6E1CDA}"/>
              </a:ext>
            </a:extLst>
          </p:cNvPr>
          <p:cNvSpPr/>
          <p:nvPr/>
        </p:nvSpPr>
        <p:spPr>
          <a:xfrm rot="5400000">
            <a:off x="2666071" y="2434458"/>
            <a:ext cx="788941" cy="4572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241511DF-9024-F23B-A7B2-6901F3DB05D2}"/>
              </a:ext>
            </a:extLst>
          </p:cNvPr>
          <p:cNvSpPr txBox="1"/>
          <p:nvPr/>
        </p:nvSpPr>
        <p:spPr>
          <a:xfrm>
            <a:off x="3336256" y="2262768"/>
            <a:ext cx="21139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0.Il récupère la Clef de l’action Runner </a:t>
            </a:r>
          </a:p>
        </p:txBody>
      </p:sp>
      <p:pic>
        <p:nvPicPr>
          <p:cNvPr id="28" name="Picture 2">
            <a:extLst>
              <a:ext uri="{FF2B5EF4-FFF2-40B4-BE49-F238E27FC236}">
                <a16:creationId xmlns:a16="http://schemas.microsoft.com/office/drawing/2014/main" id="{E6435B02-1BB8-A38E-4325-BFEAC095A1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6482" y="2539368"/>
            <a:ext cx="653733" cy="653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ZoneTexte 29">
            <a:extLst>
              <a:ext uri="{FF2B5EF4-FFF2-40B4-BE49-F238E27FC236}">
                <a16:creationId xmlns:a16="http://schemas.microsoft.com/office/drawing/2014/main" id="{873473AB-3056-E5BD-5BCF-C7E0F3A7E2A6}"/>
              </a:ext>
            </a:extLst>
          </p:cNvPr>
          <p:cNvSpPr txBox="1"/>
          <p:nvPr/>
        </p:nvSpPr>
        <p:spPr>
          <a:xfrm>
            <a:off x="6458780" y="1831717"/>
            <a:ext cx="19852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1.Installation de l’action Runner </a:t>
            </a:r>
          </a:p>
        </p:txBody>
      </p:sp>
      <p:pic>
        <p:nvPicPr>
          <p:cNvPr id="32" name="Image 31" descr="Une image contenant noir, obscurité&#10;&#10;Description générée automatiquement">
            <a:extLst>
              <a:ext uri="{FF2B5EF4-FFF2-40B4-BE49-F238E27FC236}">
                <a16:creationId xmlns:a16="http://schemas.microsoft.com/office/drawing/2014/main" id="{74792F2A-3662-4FE2-FEE3-0E38D7FA7F2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5230" y="5103166"/>
            <a:ext cx="382327" cy="382327"/>
          </a:xfrm>
          <a:prstGeom prst="rect">
            <a:avLst/>
          </a:prstGeom>
        </p:spPr>
      </p:pic>
      <p:pic>
        <p:nvPicPr>
          <p:cNvPr id="33" name="Image 32" descr="Une image contenant capture d’écran, noir&#10;&#10;Description générée automatiquement">
            <a:extLst>
              <a:ext uri="{FF2B5EF4-FFF2-40B4-BE49-F238E27FC236}">
                <a16:creationId xmlns:a16="http://schemas.microsoft.com/office/drawing/2014/main" id="{387C0137-1E88-5FC9-43FE-947B25F7AE6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1421" y="5603132"/>
            <a:ext cx="680625" cy="378125"/>
          </a:xfrm>
          <a:prstGeom prst="rect">
            <a:avLst/>
          </a:prstGeom>
        </p:spPr>
      </p:pic>
      <p:pic>
        <p:nvPicPr>
          <p:cNvPr id="34" name="Image 33" descr="Une image contenant noir, obscurité&#10;&#10;Description générée automatiquement">
            <a:extLst>
              <a:ext uri="{FF2B5EF4-FFF2-40B4-BE49-F238E27FC236}">
                <a16:creationId xmlns:a16="http://schemas.microsoft.com/office/drawing/2014/main" id="{6B94B1C8-03FD-2519-0F2D-BE1202284EE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0618" y="1853174"/>
            <a:ext cx="645118" cy="645118"/>
          </a:xfrm>
          <a:prstGeom prst="rect">
            <a:avLst/>
          </a:prstGeom>
        </p:spPr>
      </p:pic>
      <p:sp>
        <p:nvSpPr>
          <p:cNvPr id="35" name="ZoneTexte 34">
            <a:extLst>
              <a:ext uri="{FF2B5EF4-FFF2-40B4-BE49-F238E27FC236}">
                <a16:creationId xmlns:a16="http://schemas.microsoft.com/office/drawing/2014/main" id="{6906C021-8AED-F816-3C76-D8D5CCE69314}"/>
              </a:ext>
            </a:extLst>
          </p:cNvPr>
          <p:cNvSpPr txBox="1"/>
          <p:nvPr/>
        </p:nvSpPr>
        <p:spPr>
          <a:xfrm>
            <a:off x="6255163" y="5404028"/>
            <a:ext cx="19852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2.Il </a:t>
            </a:r>
            <a:r>
              <a:rPr lang="fr-FR" dirty="0" err="1"/>
              <a:t>cree</a:t>
            </a:r>
            <a:r>
              <a:rPr lang="fr-FR" dirty="0"/>
              <a:t> les </a:t>
            </a:r>
            <a:r>
              <a:rPr lang="fr-FR" dirty="0" err="1"/>
              <a:t>users</a:t>
            </a:r>
            <a:r>
              <a:rPr lang="fr-FR" dirty="0"/>
              <a:t> et directories 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EC28BE67-0246-F872-54C6-DA52710F2198}"/>
              </a:ext>
            </a:extLst>
          </p:cNvPr>
          <p:cNvSpPr txBox="1"/>
          <p:nvPr/>
        </p:nvSpPr>
        <p:spPr>
          <a:xfrm>
            <a:off x="9691755" y="3661287"/>
            <a:ext cx="19852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4.Installation de  </a:t>
            </a:r>
            <a:r>
              <a:rPr lang="fr-FR" dirty="0" err="1"/>
              <a:t>NextJs</a:t>
            </a:r>
            <a:r>
              <a:rPr lang="fr-FR" dirty="0"/>
              <a:t> </a:t>
            </a:r>
          </a:p>
        </p:txBody>
      </p:sp>
      <p:pic>
        <p:nvPicPr>
          <p:cNvPr id="39" name="Image 38" descr="Une image contenant noir, capture d’écran, obscurité&#10;&#10;Description générée automatiquement">
            <a:extLst>
              <a:ext uri="{FF2B5EF4-FFF2-40B4-BE49-F238E27FC236}">
                <a16:creationId xmlns:a16="http://schemas.microsoft.com/office/drawing/2014/main" id="{91A2DE84-A89F-8641-B8B4-39480845FDAE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6759" y="3386412"/>
            <a:ext cx="837481" cy="837481"/>
          </a:xfrm>
          <a:prstGeom prst="rect">
            <a:avLst/>
          </a:prstGeom>
        </p:spPr>
      </p:pic>
      <p:pic>
        <p:nvPicPr>
          <p:cNvPr id="40" name="Graphique 39">
            <a:extLst>
              <a:ext uri="{FF2B5EF4-FFF2-40B4-BE49-F238E27FC236}">
                <a16:creationId xmlns:a16="http://schemas.microsoft.com/office/drawing/2014/main" id="{3F966AFE-7F45-8A5C-80C3-630864E1DC7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931375" y="5134098"/>
            <a:ext cx="1205513" cy="1205513"/>
          </a:xfrm>
          <a:prstGeom prst="rect">
            <a:avLst/>
          </a:prstGeom>
        </p:spPr>
      </p:pic>
      <p:sp>
        <p:nvSpPr>
          <p:cNvPr id="41" name="ZoneTexte 40">
            <a:extLst>
              <a:ext uri="{FF2B5EF4-FFF2-40B4-BE49-F238E27FC236}">
                <a16:creationId xmlns:a16="http://schemas.microsoft.com/office/drawing/2014/main" id="{0A6218E6-4910-EE31-F420-151169222944}"/>
              </a:ext>
            </a:extLst>
          </p:cNvPr>
          <p:cNvSpPr txBox="1"/>
          <p:nvPr/>
        </p:nvSpPr>
        <p:spPr>
          <a:xfrm>
            <a:off x="5181303" y="4418786"/>
            <a:ext cx="19852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6.Installation du Firewall </a:t>
            </a: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0B6BCAE3-6CB8-4EAD-DDC2-A8391AD0A518}"/>
              </a:ext>
            </a:extLst>
          </p:cNvPr>
          <p:cNvSpPr txBox="1"/>
          <p:nvPr/>
        </p:nvSpPr>
        <p:spPr>
          <a:xfrm>
            <a:off x="241002" y="3989942"/>
            <a:ext cx="1234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Scripts </a:t>
            </a:r>
            <a:r>
              <a:rPr lang="fr-FR" dirty="0" err="1"/>
              <a:t>yml</a:t>
            </a:r>
            <a:r>
              <a:rPr lang="fr-FR" dirty="0"/>
              <a:t> </a:t>
            </a: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25F320B5-31FE-0198-EA65-41EA495341E1}"/>
              </a:ext>
            </a:extLst>
          </p:cNvPr>
          <p:cNvSpPr txBox="1"/>
          <p:nvPr/>
        </p:nvSpPr>
        <p:spPr>
          <a:xfrm>
            <a:off x="9203147" y="1130806"/>
            <a:ext cx="19852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5.Installation d’un process manager</a:t>
            </a:r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9F534B60-6B3C-B455-CC1B-08CF161457F3}"/>
              </a:ext>
            </a:extLst>
          </p:cNvPr>
          <p:cNvSpPr txBox="1"/>
          <p:nvPr/>
        </p:nvSpPr>
        <p:spPr>
          <a:xfrm>
            <a:off x="9141949" y="4839788"/>
            <a:ext cx="19852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3.Installation de Node et </a:t>
            </a:r>
            <a:r>
              <a:rPr lang="fr-FR" dirty="0" err="1"/>
              <a:t>Npm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070618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610FE2A-8F39-B2F8-5299-637DD1A43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Avec </a:t>
            </a:r>
            <a:r>
              <a:rPr lang="fr-FR" dirty="0" err="1"/>
              <a:t>Github</a:t>
            </a:r>
            <a:r>
              <a:rPr lang="fr-FR" dirty="0"/>
              <a:t> on doit utiliser les </a:t>
            </a:r>
            <a:r>
              <a:rPr lang="fr-FR" dirty="0" err="1"/>
              <a:t>GithubAction</a:t>
            </a:r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D168602-4668-B47E-096B-01E092B70D5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28599" y="727390"/>
            <a:ext cx="9544049" cy="5530535"/>
          </a:xfrm>
        </p:spPr>
        <p:txBody>
          <a:bodyPr/>
          <a:lstStyle/>
          <a:p>
            <a:r>
              <a:rPr lang="fr-FR" sz="1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Si des scripts sont simplement situés dans le répertoire .</a:t>
            </a:r>
            <a:r>
              <a:rPr lang="fr-FR" sz="18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github</a:t>
            </a:r>
            <a:r>
              <a:rPr lang="fr-FR" sz="1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/workflows d’un repo, </a:t>
            </a:r>
            <a:r>
              <a:rPr lang="fr-FR" sz="18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Github</a:t>
            </a:r>
            <a:r>
              <a:rPr lang="fr-FR" sz="1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les lancera automatiquement.</a:t>
            </a:r>
            <a:br>
              <a:rPr lang="fr-FR" sz="1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fr-FR" sz="1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Ce lancement sera effectué à chaque action utilisateur.</a:t>
            </a:r>
          </a:p>
          <a:p>
            <a:r>
              <a:rPr lang="fr-FR" sz="1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Chacun de ces scripts YML a vocation à rester simple, car il peut compter sur une grande liste d’outils</a:t>
            </a:r>
            <a:br>
              <a:rPr lang="fr-FR" dirty="0"/>
            </a:br>
            <a:br>
              <a:rPr lang="fr-FR" dirty="0"/>
            </a:br>
            <a:endParaRPr lang="fr-FR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762FDA1B-E6A6-0384-B056-606A32824C1B}"/>
              </a:ext>
            </a:extLst>
          </p:cNvPr>
          <p:cNvSpPr txBox="1"/>
          <p:nvPr/>
        </p:nvSpPr>
        <p:spPr>
          <a:xfrm>
            <a:off x="228600" y="3258593"/>
            <a:ext cx="2465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Evènement déclencheur</a:t>
            </a:r>
          </a:p>
        </p:txBody>
      </p: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E125605E-BD8B-2AA6-D12A-17023791D790}"/>
              </a:ext>
            </a:extLst>
          </p:cNvPr>
          <p:cNvGrpSpPr/>
          <p:nvPr/>
        </p:nvGrpSpPr>
        <p:grpSpPr>
          <a:xfrm>
            <a:off x="9566433" y="1421784"/>
            <a:ext cx="2240216" cy="2240216"/>
            <a:chOff x="9566433" y="1136024"/>
            <a:chExt cx="2240216" cy="2240216"/>
          </a:xfrm>
        </p:grpSpPr>
        <p:pic>
          <p:nvPicPr>
            <p:cNvPr id="4" name="Graphique 3">
              <a:extLst>
                <a:ext uri="{FF2B5EF4-FFF2-40B4-BE49-F238E27FC236}">
                  <a16:creationId xmlns:a16="http://schemas.microsoft.com/office/drawing/2014/main" id="{6B214203-807F-3CCB-EFF0-20795037E8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566433" y="1136024"/>
              <a:ext cx="2240216" cy="2240216"/>
            </a:xfrm>
            <a:prstGeom prst="rect">
              <a:avLst/>
            </a:prstGeom>
          </p:spPr>
        </p:pic>
        <p:pic>
          <p:nvPicPr>
            <p:cNvPr id="13" name="Image 12" descr="Une image contenant Graphique, clipart, conception&#10;&#10;Description générée automatiquement">
              <a:extLst>
                <a:ext uri="{FF2B5EF4-FFF2-40B4-BE49-F238E27FC236}">
                  <a16:creationId xmlns:a16="http://schemas.microsoft.com/office/drawing/2014/main" id="{F2EA1ED9-F5B5-A4E1-40B1-E2D789BD032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35760" y="1515871"/>
              <a:ext cx="1501562" cy="1480522"/>
            </a:xfrm>
            <a:prstGeom prst="rect">
              <a:avLst/>
            </a:prstGeom>
          </p:spPr>
        </p:pic>
      </p:grpSp>
      <p:cxnSp>
        <p:nvCxnSpPr>
          <p:cNvPr id="17" name="Connecteur : en angle 16">
            <a:extLst>
              <a:ext uri="{FF2B5EF4-FFF2-40B4-BE49-F238E27FC236}">
                <a16:creationId xmlns:a16="http://schemas.microsoft.com/office/drawing/2014/main" id="{57D79B67-2733-CF23-C260-A2CB0D8376B0}"/>
              </a:ext>
            </a:extLst>
          </p:cNvPr>
          <p:cNvCxnSpPr>
            <a:cxnSpLocks/>
            <a:stCxn id="4" idx="1"/>
            <a:endCxn id="20" idx="0"/>
          </p:cNvCxnSpPr>
          <p:nvPr/>
        </p:nvCxnSpPr>
        <p:spPr>
          <a:xfrm rot="10800000" flipV="1">
            <a:off x="5385165" y="2541891"/>
            <a:ext cx="4181269" cy="271101"/>
          </a:xfrm>
          <a:prstGeom prst="bentConnector2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ZoneTexte 11">
            <a:extLst>
              <a:ext uri="{FF2B5EF4-FFF2-40B4-BE49-F238E27FC236}">
                <a16:creationId xmlns:a16="http://schemas.microsoft.com/office/drawing/2014/main" id="{7EC2B668-99CB-BEB7-979F-724372B88987}"/>
              </a:ext>
            </a:extLst>
          </p:cNvPr>
          <p:cNvSpPr txBox="1"/>
          <p:nvPr/>
        </p:nvSpPr>
        <p:spPr>
          <a:xfrm>
            <a:off x="8167526" y="3909827"/>
            <a:ext cx="2797814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r-FR" dirty="0"/>
              <a:t>Le type de machine sur laquelle l’action va tourner</a:t>
            </a:r>
            <a:br>
              <a:rPr lang="fr-FR" dirty="0"/>
            </a:br>
            <a:r>
              <a:rPr lang="fr-FR" dirty="0"/>
              <a:t>C’est l’action Runner !</a:t>
            </a: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45DFC349-6DAE-B582-B206-0863F81D51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17897" y="2812993"/>
            <a:ext cx="4534533" cy="2734057"/>
          </a:xfrm>
          <a:prstGeom prst="rect">
            <a:avLst/>
          </a:prstGeom>
        </p:spPr>
      </p:pic>
      <p:sp>
        <p:nvSpPr>
          <p:cNvPr id="22" name="ZoneTexte 21">
            <a:extLst>
              <a:ext uri="{FF2B5EF4-FFF2-40B4-BE49-F238E27FC236}">
                <a16:creationId xmlns:a16="http://schemas.microsoft.com/office/drawing/2014/main" id="{2E3E56C2-E873-1542-7413-49E02FCA7EB5}"/>
              </a:ext>
            </a:extLst>
          </p:cNvPr>
          <p:cNvSpPr txBox="1"/>
          <p:nvPr/>
        </p:nvSpPr>
        <p:spPr>
          <a:xfrm>
            <a:off x="1091578" y="4697546"/>
            <a:ext cx="1398907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r-FR" dirty="0"/>
              <a:t>Les actions à déclencher</a:t>
            </a:r>
          </a:p>
        </p:txBody>
      </p: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BF57AFE4-2FFB-5CE3-CC0C-763841CB08D3}"/>
              </a:ext>
            </a:extLst>
          </p:cNvPr>
          <p:cNvCxnSpPr/>
          <p:nvPr/>
        </p:nvCxnSpPr>
        <p:spPr>
          <a:xfrm>
            <a:off x="6400800" y="4290144"/>
            <a:ext cx="162877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25">
            <a:extLst>
              <a:ext uri="{FF2B5EF4-FFF2-40B4-BE49-F238E27FC236}">
                <a16:creationId xmlns:a16="http://schemas.microsoft.com/office/drawing/2014/main" id="{9A98D06D-419D-D170-A3F0-BCB9084E6885}"/>
              </a:ext>
            </a:extLst>
          </p:cNvPr>
          <p:cNvCxnSpPr>
            <a:cxnSpLocks/>
          </p:cNvCxnSpPr>
          <p:nvPr/>
        </p:nvCxnSpPr>
        <p:spPr>
          <a:xfrm flipV="1">
            <a:off x="2490485" y="4928378"/>
            <a:ext cx="1254824" cy="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20309ED0-74D8-EA2D-84AE-283EF3B58D28}"/>
              </a:ext>
            </a:extLst>
          </p:cNvPr>
          <p:cNvCxnSpPr>
            <a:stCxn id="7" idx="3"/>
          </p:cNvCxnSpPr>
          <p:nvPr/>
        </p:nvCxnSpPr>
        <p:spPr>
          <a:xfrm>
            <a:off x="2693700" y="3443259"/>
            <a:ext cx="53651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Image 5" descr="Une image contenant texte, Police, Graphique, conception&#10;&#10;Description générée automatiquement">
            <a:extLst>
              <a:ext uri="{FF2B5EF4-FFF2-40B4-BE49-F238E27FC236}">
                <a16:creationId xmlns:a16="http://schemas.microsoft.com/office/drawing/2014/main" id="{51CB87AE-2B67-C921-37D5-BE1C793C5BA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9324" y="216084"/>
            <a:ext cx="1279226" cy="33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927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1B1191-B6C3-DA30-CACE-B145C9FC7A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382F9C6E-3D62-0470-F58B-5F941D041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Dev </a:t>
            </a:r>
            <a:r>
              <a:rPr lang="fr-FR" dirty="0" err="1"/>
              <a:t>build</a:t>
            </a:r>
            <a:r>
              <a:rPr lang="fr-FR" dirty="0"/>
              <a:t> and </a:t>
            </a:r>
            <a:r>
              <a:rPr lang="fr-FR" dirty="0" err="1"/>
              <a:t>Deploy</a:t>
            </a:r>
            <a:r>
              <a:rPr lang="fr-FR" dirty="0"/>
              <a:t> : les </a:t>
            </a:r>
            <a:r>
              <a:rPr lang="fr-FR" dirty="0" err="1"/>
              <a:t>githubActions</a:t>
            </a:r>
            <a:r>
              <a:rPr lang="fr-FR" dirty="0"/>
              <a:t> à la manœuvre </a:t>
            </a:r>
          </a:p>
        </p:txBody>
      </p:sp>
      <p:pic>
        <p:nvPicPr>
          <p:cNvPr id="18" name="Graphique 17">
            <a:extLst>
              <a:ext uri="{FF2B5EF4-FFF2-40B4-BE49-F238E27FC236}">
                <a16:creationId xmlns:a16="http://schemas.microsoft.com/office/drawing/2014/main" id="{12692334-E4DC-0D76-E73D-8C1F89F224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50927" y="2059160"/>
            <a:ext cx="2240216" cy="2240216"/>
          </a:xfrm>
          <a:prstGeom prst="rect">
            <a:avLst/>
          </a:prstGeom>
        </p:spPr>
      </p:pic>
      <p:pic>
        <p:nvPicPr>
          <p:cNvPr id="19" name="Graphique 18">
            <a:extLst>
              <a:ext uri="{FF2B5EF4-FFF2-40B4-BE49-F238E27FC236}">
                <a16:creationId xmlns:a16="http://schemas.microsoft.com/office/drawing/2014/main" id="{B7E27DDE-C16B-2B2B-6B2E-2CB8E1626E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750927" y="4162658"/>
            <a:ext cx="2240216" cy="2240216"/>
          </a:xfrm>
          <a:prstGeom prst="rect">
            <a:avLst/>
          </a:prstGeom>
        </p:spPr>
      </p:pic>
      <p:pic>
        <p:nvPicPr>
          <p:cNvPr id="20" name="Graphique 19">
            <a:extLst>
              <a:ext uri="{FF2B5EF4-FFF2-40B4-BE49-F238E27FC236}">
                <a16:creationId xmlns:a16="http://schemas.microsoft.com/office/drawing/2014/main" id="{18DFE6E5-2FCB-AB5E-6663-5B12477DED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578475" y="1020702"/>
            <a:ext cx="2240216" cy="2240216"/>
          </a:xfrm>
          <a:prstGeom prst="rect">
            <a:avLst/>
          </a:prstGeom>
        </p:spPr>
      </p:pic>
      <p:pic>
        <p:nvPicPr>
          <p:cNvPr id="21" name="Graphique 20">
            <a:extLst>
              <a:ext uri="{FF2B5EF4-FFF2-40B4-BE49-F238E27FC236}">
                <a16:creationId xmlns:a16="http://schemas.microsoft.com/office/drawing/2014/main" id="{78D3F679-71E4-C0ED-9BDC-6263897D7A7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578475" y="3124200"/>
            <a:ext cx="2240216" cy="2240216"/>
          </a:xfrm>
          <a:prstGeom prst="rect">
            <a:avLst/>
          </a:prstGeom>
        </p:spPr>
      </p:pic>
      <p:sp>
        <p:nvSpPr>
          <p:cNvPr id="31" name="Titre 1">
            <a:extLst>
              <a:ext uri="{FF2B5EF4-FFF2-40B4-BE49-F238E27FC236}">
                <a16:creationId xmlns:a16="http://schemas.microsoft.com/office/drawing/2014/main" id="{256426B2-043F-35CD-27D8-A9A985241135}"/>
              </a:ext>
            </a:extLst>
          </p:cNvPr>
          <p:cNvSpPr txBox="1">
            <a:spLocks/>
          </p:cNvSpPr>
          <p:nvPr/>
        </p:nvSpPr>
        <p:spPr>
          <a:xfrm>
            <a:off x="440575" y="1143002"/>
            <a:ext cx="7460704" cy="4949085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kern="1200" baseline="0">
                <a:solidFill>
                  <a:schemeClr val="bg1"/>
                </a:solidFill>
                <a:latin typeface="Nunito ExtraLight" panose="00000300000000000000" pitchFamily="2" charset="0"/>
                <a:ea typeface="+mj-ea"/>
                <a:cs typeface="+mj-cs"/>
              </a:defRPr>
            </a:lvl1pPr>
          </a:lstStyle>
          <a:p>
            <a:pPr>
              <a:lnSpc>
                <a:spcPts val="2300"/>
              </a:lnSpc>
            </a:pPr>
            <a:endParaRPr lang="fr-FR" dirty="0">
              <a:solidFill>
                <a:srgbClr val="000000"/>
              </a:solidFill>
              <a:latin typeface="Inter 24pt Black" panose="02000503000000020004" pitchFamily="2" charset="0"/>
            </a:endParaRPr>
          </a:p>
        </p:txBody>
      </p:sp>
      <p:pic>
        <p:nvPicPr>
          <p:cNvPr id="2" name="Image 1" descr="Une image contenant texte, Police, Graphique, conception&#10;&#10;Description générée automatiquement">
            <a:extLst>
              <a:ext uri="{FF2B5EF4-FFF2-40B4-BE49-F238E27FC236}">
                <a16:creationId xmlns:a16="http://schemas.microsoft.com/office/drawing/2014/main" id="{E0D18580-303A-01A9-2A02-BC9F0694AEF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9324" y="216084"/>
            <a:ext cx="1279226" cy="336638"/>
          </a:xfrm>
          <a:prstGeom prst="rect">
            <a:avLst/>
          </a:prstGeom>
        </p:spPr>
      </p:pic>
      <p:sp>
        <p:nvSpPr>
          <p:cNvPr id="3" name="Titre 1">
            <a:extLst>
              <a:ext uri="{FF2B5EF4-FFF2-40B4-BE49-F238E27FC236}">
                <a16:creationId xmlns:a16="http://schemas.microsoft.com/office/drawing/2014/main" id="{E066B3E6-79AF-53C4-874F-D69C08CABB69}"/>
              </a:ext>
            </a:extLst>
          </p:cNvPr>
          <p:cNvSpPr txBox="1">
            <a:spLocks/>
          </p:cNvSpPr>
          <p:nvPr/>
        </p:nvSpPr>
        <p:spPr>
          <a:xfrm>
            <a:off x="347612" y="1106857"/>
            <a:ext cx="7460704" cy="4949085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kern="1200" baseline="0">
                <a:solidFill>
                  <a:schemeClr val="bg1"/>
                </a:solidFill>
                <a:latin typeface="Nunito ExtraLight" panose="00000300000000000000" pitchFamily="2" charset="0"/>
                <a:ea typeface="+mj-ea"/>
                <a:cs typeface="+mj-cs"/>
              </a:defRPr>
            </a:lvl1pPr>
          </a:lstStyle>
          <a:p>
            <a:pPr marL="0" indent="0">
              <a:buNone/>
            </a:pPr>
            <a:br>
              <a:rPr lang="fr-FR" sz="1800" dirty="0">
                <a:solidFill>
                  <a:schemeClr val="tx2"/>
                </a:solidFill>
                <a:latin typeface="Inter" panose="02000503000000020004" pitchFamily="50" charset="0"/>
              </a:rPr>
            </a:br>
            <a:endParaRPr lang="fr-FR" sz="1800" dirty="0">
              <a:solidFill>
                <a:schemeClr val="tx2"/>
              </a:solidFill>
              <a:latin typeface="Inter" panose="02000503000000020004" pitchFamily="50" charset="0"/>
            </a:endParaRPr>
          </a:p>
          <a:p>
            <a:pPr>
              <a:lnSpc>
                <a:spcPts val="2300"/>
              </a:lnSpc>
            </a:pPr>
            <a:endParaRPr lang="fr-FR" dirty="0">
              <a:solidFill>
                <a:srgbClr val="000000"/>
              </a:solidFill>
              <a:latin typeface="Inter 24pt Black" panose="02000503000000020004" pitchFamily="2" charset="0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05C4C4FD-5736-7747-8532-4B238C22F82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759331" y="873627"/>
            <a:ext cx="4019699" cy="5541824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E1896539-E9B9-6F3F-0C24-189417781E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9943" y="2197962"/>
            <a:ext cx="653733" cy="653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 8" descr="Une image contenant noir, obscurité&#10;&#10;Description générée automatiquement">
            <a:extLst>
              <a:ext uri="{FF2B5EF4-FFF2-40B4-BE49-F238E27FC236}">
                <a16:creationId xmlns:a16="http://schemas.microsoft.com/office/drawing/2014/main" id="{0B39844C-B6F5-4DE0-D87C-98DACB9A3A6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9542" y="1370964"/>
            <a:ext cx="784134" cy="784134"/>
          </a:xfrm>
          <a:prstGeom prst="rect">
            <a:avLst/>
          </a:prstGeom>
        </p:spPr>
      </p:pic>
      <p:pic>
        <p:nvPicPr>
          <p:cNvPr id="11" name="Image 10" descr="Une image contenant clipart, Graphique, dessin humoristique, conception&#10;&#10;Description générée automatiquement">
            <a:extLst>
              <a:ext uri="{FF2B5EF4-FFF2-40B4-BE49-F238E27FC236}">
                <a16:creationId xmlns:a16="http://schemas.microsoft.com/office/drawing/2014/main" id="{7857F244-CD25-B773-42B0-5C173A1A736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055" y="3500686"/>
            <a:ext cx="1597380" cy="1597380"/>
          </a:xfrm>
          <a:prstGeom prst="rect">
            <a:avLst/>
          </a:prstGeom>
        </p:spPr>
      </p:pic>
      <p:sp>
        <p:nvSpPr>
          <p:cNvPr id="12" name="Flèche : droite 11">
            <a:extLst>
              <a:ext uri="{FF2B5EF4-FFF2-40B4-BE49-F238E27FC236}">
                <a16:creationId xmlns:a16="http://schemas.microsoft.com/office/drawing/2014/main" id="{4C910659-6919-7A4E-F95F-F61E77765052}"/>
              </a:ext>
            </a:extLst>
          </p:cNvPr>
          <p:cNvSpPr/>
          <p:nvPr/>
        </p:nvSpPr>
        <p:spPr>
          <a:xfrm>
            <a:off x="2135181" y="4057650"/>
            <a:ext cx="942975" cy="4572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4" name="Image 13" descr="Une image contenant Graphique, clipart, conception&#10;&#10;Description générée automatiquement">
            <a:extLst>
              <a:ext uri="{FF2B5EF4-FFF2-40B4-BE49-F238E27FC236}">
                <a16:creationId xmlns:a16="http://schemas.microsoft.com/office/drawing/2014/main" id="{5917017D-8D9A-9982-7C08-A1084FA6499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1257" y="3617544"/>
            <a:ext cx="1501562" cy="1480522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F2E1D57F-8E0B-A9B3-87B0-683B691E245B}"/>
              </a:ext>
            </a:extLst>
          </p:cNvPr>
          <p:cNvSpPr txBox="1"/>
          <p:nvPr/>
        </p:nvSpPr>
        <p:spPr>
          <a:xfrm>
            <a:off x="2135181" y="3321373"/>
            <a:ext cx="9429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0.Push de code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D5596109-A44D-90ED-5E60-865E444734A5}"/>
              </a:ext>
            </a:extLst>
          </p:cNvPr>
          <p:cNvSpPr txBox="1"/>
          <p:nvPr/>
        </p:nvSpPr>
        <p:spPr>
          <a:xfrm>
            <a:off x="4223203" y="2041282"/>
            <a:ext cx="16667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1.</a:t>
            </a:r>
            <a:br>
              <a:rPr lang="fr-FR" dirty="0"/>
            </a:br>
            <a:r>
              <a:rPr lang="fr-FR" dirty="0" err="1"/>
              <a:t>Récupere</a:t>
            </a:r>
            <a:r>
              <a:rPr lang="fr-FR" dirty="0"/>
              <a:t> le code </a:t>
            </a:r>
          </a:p>
        </p:txBody>
      </p:sp>
      <p:pic>
        <p:nvPicPr>
          <p:cNvPr id="24" name="Image 23" descr="Une image contenant capture d’écran, noir&#10;&#10;Description générée automatiquement">
            <a:extLst>
              <a:ext uri="{FF2B5EF4-FFF2-40B4-BE49-F238E27FC236}">
                <a16:creationId xmlns:a16="http://schemas.microsoft.com/office/drawing/2014/main" id="{3BCD5DFA-F7F7-58B0-EBBD-64CFA1AFA50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5335" y="5631648"/>
            <a:ext cx="680625" cy="378125"/>
          </a:xfrm>
          <a:prstGeom prst="rect">
            <a:avLst/>
          </a:prstGeom>
        </p:spPr>
      </p:pic>
      <p:sp>
        <p:nvSpPr>
          <p:cNvPr id="25" name="ZoneTexte 24">
            <a:extLst>
              <a:ext uri="{FF2B5EF4-FFF2-40B4-BE49-F238E27FC236}">
                <a16:creationId xmlns:a16="http://schemas.microsoft.com/office/drawing/2014/main" id="{D58BFD86-9517-09ED-3DE3-6F06D02836D8}"/>
              </a:ext>
            </a:extLst>
          </p:cNvPr>
          <p:cNvSpPr txBox="1"/>
          <p:nvPr/>
        </p:nvSpPr>
        <p:spPr>
          <a:xfrm>
            <a:off x="8535960" y="5209864"/>
            <a:ext cx="24041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3.</a:t>
            </a:r>
            <a:br>
              <a:rPr lang="fr-FR" dirty="0"/>
            </a:br>
            <a:r>
              <a:rPr lang="fr-FR" dirty="0" err="1"/>
              <a:t>Récupere</a:t>
            </a:r>
            <a:r>
              <a:rPr lang="fr-FR" dirty="0"/>
              <a:t> les lib dans le cache ou les installe</a:t>
            </a:r>
          </a:p>
        </p:txBody>
      </p:sp>
      <p:pic>
        <p:nvPicPr>
          <p:cNvPr id="26" name="Image 25" descr="Une image contenant noir, obscurité&#10;&#10;Description générée automatiquement">
            <a:extLst>
              <a:ext uri="{FF2B5EF4-FFF2-40B4-BE49-F238E27FC236}">
                <a16:creationId xmlns:a16="http://schemas.microsoft.com/office/drawing/2014/main" id="{3C2E36C0-AAAE-026E-6280-C61BA102F3A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9824" y="3265919"/>
            <a:ext cx="1071646" cy="757238"/>
          </a:xfrm>
          <a:prstGeom prst="rect">
            <a:avLst/>
          </a:prstGeom>
        </p:spPr>
      </p:pic>
      <p:sp>
        <p:nvSpPr>
          <p:cNvPr id="27" name="ZoneTexte 26">
            <a:extLst>
              <a:ext uri="{FF2B5EF4-FFF2-40B4-BE49-F238E27FC236}">
                <a16:creationId xmlns:a16="http://schemas.microsoft.com/office/drawing/2014/main" id="{692F7DC1-94C8-0A77-8E8A-AE4F14F4F063}"/>
              </a:ext>
            </a:extLst>
          </p:cNvPr>
          <p:cNvSpPr txBox="1"/>
          <p:nvPr/>
        </p:nvSpPr>
        <p:spPr>
          <a:xfrm>
            <a:off x="8859542" y="2899401"/>
            <a:ext cx="20241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4.</a:t>
            </a:r>
            <a:br>
              <a:rPr lang="fr-FR" dirty="0"/>
            </a:br>
            <a:r>
              <a:rPr lang="fr-FR" dirty="0"/>
              <a:t>Compile le nouveau code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DE1FD140-4DEE-983D-CBF9-F544C7A81145}"/>
              </a:ext>
            </a:extLst>
          </p:cNvPr>
          <p:cNvSpPr txBox="1"/>
          <p:nvPr/>
        </p:nvSpPr>
        <p:spPr>
          <a:xfrm>
            <a:off x="620850" y="2219644"/>
            <a:ext cx="14238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Le développeur n’a pas bougé 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02312C47-35F8-5947-D522-23613608A7FD}"/>
              </a:ext>
            </a:extLst>
          </p:cNvPr>
          <p:cNvSpPr txBox="1"/>
          <p:nvPr/>
        </p:nvSpPr>
        <p:spPr>
          <a:xfrm>
            <a:off x="9500979" y="1065583"/>
            <a:ext cx="20241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5.</a:t>
            </a:r>
            <a:br>
              <a:rPr lang="fr-FR" dirty="0"/>
            </a:br>
            <a:r>
              <a:rPr lang="fr-FR" dirty="0"/>
              <a:t>(Re)</a:t>
            </a:r>
            <a:r>
              <a:rPr lang="fr-FR" dirty="0" err="1"/>
              <a:t>démmare</a:t>
            </a:r>
            <a:r>
              <a:rPr lang="fr-FR" dirty="0"/>
              <a:t> le serveur</a:t>
            </a:r>
          </a:p>
        </p:txBody>
      </p:sp>
      <p:pic>
        <p:nvPicPr>
          <p:cNvPr id="6" name="Image 5" descr="Une image contenant Graphique, symbole, Police, logo&#10;&#10;Description générée automatiquement">
            <a:extLst>
              <a:ext uri="{FF2B5EF4-FFF2-40B4-BE49-F238E27FC236}">
                <a16:creationId xmlns:a16="http://schemas.microsoft.com/office/drawing/2014/main" id="{44A87610-0969-D181-4AD6-4F52C7486EFF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4168" y="4967461"/>
            <a:ext cx="630609" cy="630609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6A8D568A-7F7A-49C6-A362-A6D90013E56E}"/>
              </a:ext>
            </a:extLst>
          </p:cNvPr>
          <p:cNvSpPr txBox="1"/>
          <p:nvPr/>
        </p:nvSpPr>
        <p:spPr>
          <a:xfrm>
            <a:off x="5627492" y="4784044"/>
            <a:ext cx="13629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2.</a:t>
            </a:r>
            <a:br>
              <a:rPr lang="fr-FR" dirty="0"/>
            </a:br>
            <a:r>
              <a:rPr lang="fr-FR" dirty="0"/>
              <a:t>Fixe la version de </a:t>
            </a:r>
            <a:r>
              <a:rPr lang="fr-FR" dirty="0" err="1"/>
              <a:t>NodeJs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18842811"/>
      </p:ext>
    </p:extLst>
  </p:cSld>
  <p:clrMapOvr>
    <a:masterClrMapping/>
  </p:clrMapOvr>
</p:sld>
</file>

<file path=ppt/theme/theme1.xml><?xml version="1.0" encoding="utf-8"?>
<a:theme xmlns:a="http://schemas.openxmlformats.org/drawingml/2006/main" name="Catamania 2025">
  <a:themeElements>
    <a:clrScheme name="Nouvelle charte">
      <a:dk1>
        <a:srgbClr val="001A2B"/>
      </a:dk1>
      <a:lt1>
        <a:srgbClr val="FFFFFF"/>
      </a:lt1>
      <a:dk2>
        <a:srgbClr val="001A2B"/>
      </a:dk2>
      <a:lt2>
        <a:srgbClr val="FFFFFF"/>
      </a:lt2>
      <a:accent1>
        <a:srgbClr val="818C8B"/>
      </a:accent1>
      <a:accent2>
        <a:srgbClr val="B8C0B7"/>
      </a:accent2>
      <a:accent3>
        <a:srgbClr val="1FB0DE"/>
      </a:accent3>
      <a:accent4>
        <a:srgbClr val="FCB814"/>
      </a:accent4>
      <a:accent5>
        <a:srgbClr val="2E5983"/>
      </a:accent5>
      <a:accent6>
        <a:srgbClr val="54AA46"/>
      </a:accent6>
      <a:hlink>
        <a:srgbClr val="1FB0DE"/>
      </a:hlink>
      <a:folHlink>
        <a:srgbClr val="2E5983"/>
      </a:folHlink>
    </a:clrScheme>
    <a:fontScheme name="CAT 2025">
      <a:majorFont>
        <a:latin typeface="Open Sans"/>
        <a:ea typeface=""/>
        <a:cs typeface=""/>
      </a:majorFont>
      <a:minorFont>
        <a:latin typeface="Inte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E0AEC8C8740A2448F10F9F8A277FB7C" ma:contentTypeVersion="14" ma:contentTypeDescription="Crée un document." ma:contentTypeScope="" ma:versionID="229a595197a8c425cb3f1061444728df">
  <xsd:schema xmlns:xsd="http://www.w3.org/2001/XMLSchema" xmlns:xs="http://www.w3.org/2001/XMLSchema" xmlns:p="http://schemas.microsoft.com/office/2006/metadata/properties" xmlns:ns2="fc0ca498-bcc3-495a-b6ec-779e1e0396a9" xmlns:ns3="027d3d22-9dd5-49e8-89cc-3c45ce21028f" targetNamespace="http://schemas.microsoft.com/office/2006/metadata/properties" ma:root="true" ma:fieldsID="93185b13338139c91e8c1663e18f4620" ns2:_="" ns3:_="">
    <xsd:import namespace="fc0ca498-bcc3-495a-b6ec-779e1e0396a9"/>
    <xsd:import namespace="027d3d22-9dd5-49e8-89cc-3c45ce21028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c0ca498-bcc3-495a-b6ec-779e1e0396a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17" nillable="true" ma:taxonomy="true" ma:internalName="lcf76f155ced4ddcb4097134ff3c332f" ma:taxonomyFieldName="MediaServiceImageTags" ma:displayName="Balises d’images" ma:readOnly="false" ma:fieldId="{5cf76f15-5ced-4ddc-b409-7134ff3c332f}" ma:taxonomyMulti="true" ma:sspId="8e6864c8-011f-4f44-84be-8e9f5080e26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19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21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27d3d22-9dd5-49e8-89cc-3c45ce21028f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Partagé avec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Partagé avec dé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8" nillable="true" ma:displayName="Taxonomy Catch All Column" ma:hidden="true" ma:list="{30b0cd19-221c-4c0c-bc42-c3fecad18960}" ma:internalName="TaxCatchAll" ma:showField="CatchAllData" ma:web="027d3d22-9dd5-49e8-89cc-3c45ce21028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027d3d22-9dd5-49e8-89cc-3c45ce21028f" xsi:nil="true"/>
    <lcf76f155ced4ddcb4097134ff3c332f xmlns="fc0ca498-bcc3-495a-b6ec-779e1e0396a9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C4A15460-1FF8-4867-AE72-42B27BB3FCF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9ED3536-CD62-4DE2-AC48-2FE9C9072F7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c0ca498-bcc3-495a-b6ec-779e1e0396a9"/>
    <ds:schemaRef ds:uri="027d3d22-9dd5-49e8-89cc-3c45ce21028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C7DA7BF-EFDF-4A51-B676-8362E514710B}">
  <ds:schemaRefs>
    <ds:schemaRef ds:uri="http://schemas.microsoft.com/office/2006/documentManagement/types"/>
    <ds:schemaRef ds:uri="db21b643-ffe1-4cf5-884e-2ddfc40e3ada"/>
    <ds:schemaRef ds:uri="http://purl.org/dc/elements/1.1/"/>
    <ds:schemaRef ds:uri="http://purl.org/dc/dcmitype/"/>
    <ds:schemaRef ds:uri="http://www.w3.org/XML/1998/namespace"/>
    <ds:schemaRef ds:uri="http://schemas.microsoft.com/office/infopath/2007/PartnerControls"/>
    <ds:schemaRef ds:uri="http://schemas.microsoft.com/office/2006/metadata/properties"/>
    <ds:schemaRef ds:uri="http://schemas.openxmlformats.org/package/2006/metadata/core-properties"/>
    <ds:schemaRef ds:uri="68382509-51eb-4202-b536-50d8481ec08f"/>
    <ds:schemaRef ds:uri="http://purl.org/dc/terms/"/>
    <ds:schemaRef ds:uri="027d3d22-9dd5-49e8-89cc-3c45ce21028f"/>
    <ds:schemaRef ds:uri="fc0ca498-bcc3-495a-b6ec-779e1e0396a9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5062</TotalTime>
  <Words>1111</Words>
  <Application>Microsoft Office PowerPoint</Application>
  <PresentationFormat>Grand écran</PresentationFormat>
  <Paragraphs>134</Paragraphs>
  <Slides>14</Slides>
  <Notes>7</Notes>
  <HiddenSlides>0</HiddenSlides>
  <MMClips>0</MMClips>
  <ScaleCrop>false</ScaleCrop>
  <HeadingPairs>
    <vt:vector size="6" baseType="variant">
      <vt:variant>
        <vt:lpstr>Polices utilisées</vt:lpstr>
      </vt:variant>
      <vt:variant>
        <vt:i4>9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14</vt:i4>
      </vt:variant>
    </vt:vector>
  </HeadingPairs>
  <TitlesOfParts>
    <vt:vector size="24" baseType="lpstr">
      <vt:lpstr>Aptos</vt:lpstr>
      <vt:lpstr>Arial</vt:lpstr>
      <vt:lpstr>Inter</vt:lpstr>
      <vt:lpstr>Inter 18pt</vt:lpstr>
      <vt:lpstr>Inter 24pt</vt:lpstr>
      <vt:lpstr>Inter 24pt Black</vt:lpstr>
      <vt:lpstr>Inter ExtraBold</vt:lpstr>
      <vt:lpstr>Open Sans</vt:lpstr>
      <vt:lpstr>Roboto Light</vt:lpstr>
      <vt:lpstr>Catamania 2025</vt:lpstr>
      <vt:lpstr>Présentation PowerPoint</vt:lpstr>
      <vt:lpstr>Remerciements</vt:lpstr>
      <vt:lpstr>Principes et apports du devops</vt:lpstr>
      <vt:lpstr>Le Devops comme l’agilité ?</vt:lpstr>
      <vt:lpstr>Démos pour le DevOps</vt:lpstr>
      <vt:lpstr>Ansible pour bâtir la machine cible</vt:lpstr>
      <vt:lpstr>IaC sur cloud DigitalOcean (Iaas) </vt:lpstr>
      <vt:lpstr>Avec Github on doit utiliser les GithubAction</vt:lpstr>
      <vt:lpstr>Dev build and Deploy : les githubActions à la manœuvre </vt:lpstr>
      <vt:lpstr>Une vue un peu simplifiée de notre Github action</vt:lpstr>
      <vt:lpstr>Suivi automatique de JIRA par composition de githubActions</vt:lpstr>
      <vt:lpstr>Une vue un peu simplifiée de notre Github action pour la synchro JIRA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Maxime GOURLOO</dc:creator>
  <cp:lastModifiedBy>SERRA Yannick</cp:lastModifiedBy>
  <cp:revision>38</cp:revision>
  <dcterms:created xsi:type="dcterms:W3CDTF">2024-11-27T08:46:35Z</dcterms:created>
  <dcterms:modified xsi:type="dcterms:W3CDTF">2025-01-26T21:23:02Z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0x0101006E0AEC8C8740A2448F10F9F8A277FB7C</vt:lpwstr>
  </property>
  <property fmtid="{D5CDD505-2E9C-101B-9397-08002B2CF9AE}" pid="3" name="MediaServiceImageTags">
    <vt:lpwstr/>
  </property>
</Properties>
</file>